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Action1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73" r:id="rId4"/>
    <p:sldId id="275" r:id="rId5"/>
    <p:sldId id="274" r:id="rId6"/>
    <p:sldId id="276" r:id="rId7"/>
    <p:sldId id="277" r:id="rId8"/>
    <p:sldId id="281" r:id="rId9"/>
    <p:sldId id="279" r:id="rId10"/>
    <p:sldId id="280" r:id="rId11"/>
    <p:sldId id="259" r:id="rId12"/>
    <p:sldId id="260" r:id="rId13"/>
    <p:sldId id="257" r:id="rId14"/>
    <p:sldId id="261" r:id="rId15"/>
    <p:sldId id="262" r:id="rId16"/>
    <p:sldId id="283" r:id="rId17"/>
    <p:sldId id="267" r:id="rId18"/>
    <p:sldId id="264" r:id="rId19"/>
    <p:sldId id="284" r:id="rId20"/>
    <p:sldId id="285" r:id="rId21"/>
    <p:sldId id="265" r:id="rId22"/>
    <p:sldId id="287" r:id="rId23"/>
    <p:sldId id="288" r:id="rId24"/>
    <p:sldId id="286" r:id="rId25"/>
    <p:sldId id="289" r:id="rId26"/>
    <p:sldId id="291" r:id="rId27"/>
    <p:sldId id="290" r:id="rId28"/>
    <p:sldId id="272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twick Prakash" initials="RP" lastIdx="4" clrIdx="0">
    <p:extLst>
      <p:ext uri="{19B8F6BF-5375-455C-9EA6-DF929625EA0E}">
        <p15:presenceInfo xmlns:p15="http://schemas.microsoft.com/office/powerpoint/2012/main" userId="Reitwick Praka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35" autoAdjust="0"/>
  </p:normalViewPr>
  <p:slideViewPr>
    <p:cSldViewPr snapToGrid="0">
      <p:cViewPr varScale="1">
        <p:scale>
          <a:sx n="79" d="100"/>
          <a:sy n="79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C8504-CF99-4D2E-8F78-DE10CC29D5C2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DED067-D88C-41D8-B048-D573BD761C68}">
      <dgm:prSet/>
      <dgm:spPr/>
      <dgm:t>
        <a:bodyPr/>
        <a:lstStyle/>
        <a:p>
          <a:r>
            <a:rPr lang="en-US" b="1" dirty="0"/>
            <a:t>Audio</a:t>
          </a:r>
          <a:r>
            <a:rPr lang="en-US" dirty="0"/>
            <a:t>: Will l</a:t>
          </a:r>
          <a:r>
            <a:rPr lang="en-US" b="0" i="0" dirty="0"/>
            <a:t>aunch a file selection window. User can choose if the user wants to import one or more audio files and these files would be added as new tracks. </a:t>
          </a:r>
          <a:endParaRPr lang="en-US" dirty="0"/>
        </a:p>
      </dgm:t>
    </dgm:pt>
    <dgm:pt modelId="{128033D2-C329-4AF8-A3DB-393B55FCF674}" type="parTrans" cxnId="{D7ECBB21-F7E6-4C60-BF7A-8E070453DB1E}">
      <dgm:prSet/>
      <dgm:spPr/>
      <dgm:t>
        <a:bodyPr/>
        <a:lstStyle/>
        <a:p>
          <a:endParaRPr lang="en-US"/>
        </a:p>
      </dgm:t>
    </dgm:pt>
    <dgm:pt modelId="{90C15DE7-EEF3-4079-B234-80DAEE909EA9}" type="sibTrans" cxnId="{D7ECBB21-F7E6-4C60-BF7A-8E070453DB1E}">
      <dgm:prSet/>
      <dgm:spPr/>
      <dgm:t>
        <a:bodyPr/>
        <a:lstStyle/>
        <a:p>
          <a:endParaRPr lang="en-US"/>
        </a:p>
      </dgm:t>
    </dgm:pt>
    <dgm:pt modelId="{B3298787-71AA-4CC8-844D-02DF8AA77F99}">
      <dgm:prSet/>
      <dgm:spPr/>
      <dgm:t>
        <a:bodyPr/>
        <a:lstStyle/>
        <a:p>
          <a:r>
            <a:rPr lang="en-US" b="1" dirty="0"/>
            <a:t>Labels: </a:t>
          </a:r>
          <a:r>
            <a:rPr lang="en-US" dirty="0"/>
            <a:t>Will l</a:t>
          </a:r>
          <a:r>
            <a:rPr lang="en-US" b="0" i="0" dirty="0"/>
            <a:t>aunch a file selection window. User can choose if the user wants to  </a:t>
          </a:r>
          <a:r>
            <a:rPr lang="en-US" b="0" i="1" dirty="0"/>
            <a:t>import</a:t>
          </a:r>
          <a:r>
            <a:rPr lang="en-US" b="0" i="0" dirty="0"/>
            <a:t> a single text file or multiple project labels.</a:t>
          </a:r>
          <a:endParaRPr lang="en-US" dirty="0"/>
        </a:p>
      </dgm:t>
    </dgm:pt>
    <dgm:pt modelId="{E92063DB-9479-494C-8CD3-3F98C7938292}" type="parTrans" cxnId="{066AAB23-F81A-4C96-95F2-772FB55E1641}">
      <dgm:prSet/>
      <dgm:spPr/>
      <dgm:t>
        <a:bodyPr/>
        <a:lstStyle/>
        <a:p>
          <a:endParaRPr lang="en-US"/>
        </a:p>
      </dgm:t>
    </dgm:pt>
    <dgm:pt modelId="{6E4133B6-DC0C-415A-A977-7C3B957F7E7F}" type="sibTrans" cxnId="{066AAB23-F81A-4C96-95F2-772FB55E1641}">
      <dgm:prSet/>
      <dgm:spPr/>
      <dgm:t>
        <a:bodyPr/>
        <a:lstStyle/>
        <a:p>
          <a:endParaRPr lang="en-US"/>
        </a:p>
      </dgm:t>
    </dgm:pt>
    <dgm:pt modelId="{2B0859BE-FCED-44CB-8396-A09E43B91056}">
      <dgm:prSet/>
      <dgm:spPr/>
      <dgm:t>
        <a:bodyPr/>
        <a:lstStyle/>
        <a:p>
          <a:r>
            <a:rPr lang="en-US" b="1" dirty="0"/>
            <a:t>MIDI</a:t>
          </a:r>
          <a:r>
            <a:rPr lang="en-US" dirty="0"/>
            <a:t>: Will l</a:t>
          </a:r>
          <a:r>
            <a:rPr lang="en-US" b="0" i="0" dirty="0"/>
            <a:t>aunch a file selection window. User can choose if the user wants to  </a:t>
          </a:r>
          <a:r>
            <a:rPr lang="en-US" b="0" i="1" dirty="0"/>
            <a:t>import</a:t>
          </a:r>
          <a:r>
            <a:rPr lang="en-US" b="0" i="0" dirty="0"/>
            <a:t> a MIDI or Allegro (GRO) file. </a:t>
          </a:r>
          <a:endParaRPr lang="en-US" dirty="0"/>
        </a:p>
      </dgm:t>
    </dgm:pt>
    <dgm:pt modelId="{040034DA-0968-4CB5-9A9F-374BA063E941}" type="parTrans" cxnId="{5EA3371F-E1D4-45E1-82EB-3B8FBCD970DC}">
      <dgm:prSet/>
      <dgm:spPr/>
      <dgm:t>
        <a:bodyPr/>
        <a:lstStyle/>
        <a:p>
          <a:endParaRPr lang="en-US"/>
        </a:p>
      </dgm:t>
    </dgm:pt>
    <dgm:pt modelId="{3D149D05-9D4C-4FB8-939E-A79BE35C18C6}" type="sibTrans" cxnId="{5EA3371F-E1D4-45E1-82EB-3B8FBCD970DC}">
      <dgm:prSet/>
      <dgm:spPr/>
      <dgm:t>
        <a:bodyPr/>
        <a:lstStyle/>
        <a:p>
          <a:endParaRPr lang="en-US"/>
        </a:p>
      </dgm:t>
    </dgm:pt>
    <dgm:pt modelId="{B6213C66-5532-4AA0-9380-0EC133373853}">
      <dgm:prSet/>
      <dgm:spPr/>
      <dgm:t>
        <a:bodyPr/>
        <a:lstStyle/>
        <a:p>
          <a:r>
            <a:rPr lang="en-US" b="1" i="0" dirty="0"/>
            <a:t>RAW Data: </a:t>
          </a:r>
          <a:r>
            <a:rPr lang="en-US" dirty="0"/>
            <a:t>Will l</a:t>
          </a:r>
          <a:r>
            <a:rPr lang="en-US" b="0" i="0" dirty="0"/>
            <a:t>aunch a file selection window. User can choose if the user wants to  </a:t>
          </a:r>
          <a:r>
            <a:rPr lang="en-US" b="0" i="1" dirty="0"/>
            <a:t>import</a:t>
          </a:r>
          <a:r>
            <a:rPr lang="en-US" b="0" i="0" dirty="0"/>
            <a:t> an uncompressed audio file that might be "raw" data without any headers.</a:t>
          </a:r>
          <a:endParaRPr lang="en-US" dirty="0"/>
        </a:p>
      </dgm:t>
    </dgm:pt>
    <dgm:pt modelId="{DD459092-6320-4A7D-960A-53176B048166}" type="parTrans" cxnId="{635D58CC-34FF-4715-A050-4B8B69977A80}">
      <dgm:prSet/>
      <dgm:spPr/>
      <dgm:t>
        <a:bodyPr/>
        <a:lstStyle/>
        <a:p>
          <a:endParaRPr lang="en-US"/>
        </a:p>
      </dgm:t>
    </dgm:pt>
    <dgm:pt modelId="{D47BE3A5-3D6B-4A97-8709-AF0A599BE2DD}" type="sibTrans" cxnId="{635D58CC-34FF-4715-A050-4B8B69977A80}">
      <dgm:prSet/>
      <dgm:spPr/>
      <dgm:t>
        <a:bodyPr/>
        <a:lstStyle/>
        <a:p>
          <a:endParaRPr lang="en-US"/>
        </a:p>
      </dgm:t>
    </dgm:pt>
    <dgm:pt modelId="{B040BE82-2593-4B3C-881E-3DA713D15D39}" type="pres">
      <dgm:prSet presAssocID="{C62C8504-CF99-4D2E-8F78-DE10CC29D5C2}" presName="diagram" presStyleCnt="0">
        <dgm:presLayoutVars>
          <dgm:dir/>
          <dgm:resizeHandles val="exact"/>
        </dgm:presLayoutVars>
      </dgm:prSet>
      <dgm:spPr/>
    </dgm:pt>
    <dgm:pt modelId="{FCE611E9-95E0-4AC0-ABA4-FD9F4313A151}" type="pres">
      <dgm:prSet presAssocID="{0FDED067-D88C-41D8-B048-D573BD761C68}" presName="node" presStyleLbl="node1" presStyleIdx="0" presStyleCnt="4">
        <dgm:presLayoutVars>
          <dgm:bulletEnabled val="1"/>
        </dgm:presLayoutVars>
      </dgm:prSet>
      <dgm:spPr/>
    </dgm:pt>
    <dgm:pt modelId="{EE13A96C-BFCF-4BAF-945C-E1524A27A468}" type="pres">
      <dgm:prSet presAssocID="{90C15DE7-EEF3-4079-B234-80DAEE909EA9}" presName="sibTrans" presStyleCnt="0"/>
      <dgm:spPr/>
    </dgm:pt>
    <dgm:pt modelId="{1E3225D1-6ED0-408C-9546-0F9FE23700FF}" type="pres">
      <dgm:prSet presAssocID="{B3298787-71AA-4CC8-844D-02DF8AA77F99}" presName="node" presStyleLbl="node1" presStyleIdx="1" presStyleCnt="4">
        <dgm:presLayoutVars>
          <dgm:bulletEnabled val="1"/>
        </dgm:presLayoutVars>
      </dgm:prSet>
      <dgm:spPr/>
    </dgm:pt>
    <dgm:pt modelId="{05DE019F-CF40-45F1-A41D-831333594635}" type="pres">
      <dgm:prSet presAssocID="{6E4133B6-DC0C-415A-A977-7C3B957F7E7F}" presName="sibTrans" presStyleCnt="0"/>
      <dgm:spPr/>
    </dgm:pt>
    <dgm:pt modelId="{8029BF1E-E01B-495D-8121-98B2DE271481}" type="pres">
      <dgm:prSet presAssocID="{2B0859BE-FCED-44CB-8396-A09E43B91056}" presName="node" presStyleLbl="node1" presStyleIdx="2" presStyleCnt="4">
        <dgm:presLayoutVars>
          <dgm:bulletEnabled val="1"/>
        </dgm:presLayoutVars>
      </dgm:prSet>
      <dgm:spPr/>
    </dgm:pt>
    <dgm:pt modelId="{E9079299-1ED2-4F80-B6D3-60DA50AEF91C}" type="pres">
      <dgm:prSet presAssocID="{3D149D05-9D4C-4FB8-939E-A79BE35C18C6}" presName="sibTrans" presStyleCnt="0"/>
      <dgm:spPr/>
    </dgm:pt>
    <dgm:pt modelId="{49684E12-C4F1-4CB3-80A2-BA41337310C1}" type="pres">
      <dgm:prSet presAssocID="{B6213C66-5532-4AA0-9380-0EC133373853}" presName="node" presStyleLbl="node1" presStyleIdx="3" presStyleCnt="4">
        <dgm:presLayoutVars>
          <dgm:bulletEnabled val="1"/>
        </dgm:presLayoutVars>
      </dgm:prSet>
      <dgm:spPr/>
    </dgm:pt>
  </dgm:ptLst>
  <dgm:cxnLst>
    <dgm:cxn modelId="{5EA3371F-E1D4-45E1-82EB-3B8FBCD970DC}" srcId="{C62C8504-CF99-4D2E-8F78-DE10CC29D5C2}" destId="{2B0859BE-FCED-44CB-8396-A09E43B91056}" srcOrd="2" destOrd="0" parTransId="{040034DA-0968-4CB5-9A9F-374BA063E941}" sibTransId="{3D149D05-9D4C-4FB8-939E-A79BE35C18C6}"/>
    <dgm:cxn modelId="{D7ECBB21-F7E6-4C60-BF7A-8E070453DB1E}" srcId="{C62C8504-CF99-4D2E-8F78-DE10CC29D5C2}" destId="{0FDED067-D88C-41D8-B048-D573BD761C68}" srcOrd="0" destOrd="0" parTransId="{128033D2-C329-4AF8-A3DB-393B55FCF674}" sibTransId="{90C15DE7-EEF3-4079-B234-80DAEE909EA9}"/>
    <dgm:cxn modelId="{066AAB23-F81A-4C96-95F2-772FB55E1641}" srcId="{C62C8504-CF99-4D2E-8F78-DE10CC29D5C2}" destId="{B3298787-71AA-4CC8-844D-02DF8AA77F99}" srcOrd="1" destOrd="0" parTransId="{E92063DB-9479-494C-8CD3-3F98C7938292}" sibTransId="{6E4133B6-DC0C-415A-A977-7C3B957F7E7F}"/>
    <dgm:cxn modelId="{BA4C4247-03DC-4580-9E4F-14ACFBD5193B}" type="presOf" srcId="{B3298787-71AA-4CC8-844D-02DF8AA77F99}" destId="{1E3225D1-6ED0-408C-9546-0F9FE23700FF}" srcOrd="0" destOrd="0" presId="urn:microsoft.com/office/officeart/2005/8/layout/default"/>
    <dgm:cxn modelId="{66A1FC51-1564-400D-BE39-DAE9730D48E7}" type="presOf" srcId="{0FDED067-D88C-41D8-B048-D573BD761C68}" destId="{FCE611E9-95E0-4AC0-ABA4-FD9F4313A151}" srcOrd="0" destOrd="0" presId="urn:microsoft.com/office/officeart/2005/8/layout/default"/>
    <dgm:cxn modelId="{D1D6059A-2548-40B6-BF4F-6261542D9B58}" type="presOf" srcId="{B6213C66-5532-4AA0-9380-0EC133373853}" destId="{49684E12-C4F1-4CB3-80A2-BA41337310C1}" srcOrd="0" destOrd="0" presId="urn:microsoft.com/office/officeart/2005/8/layout/default"/>
    <dgm:cxn modelId="{F0E712A9-004A-41A8-BBC8-A8E6E59DDBD4}" type="presOf" srcId="{C62C8504-CF99-4D2E-8F78-DE10CC29D5C2}" destId="{B040BE82-2593-4B3C-881E-3DA713D15D39}" srcOrd="0" destOrd="0" presId="urn:microsoft.com/office/officeart/2005/8/layout/default"/>
    <dgm:cxn modelId="{635D58CC-34FF-4715-A050-4B8B69977A80}" srcId="{C62C8504-CF99-4D2E-8F78-DE10CC29D5C2}" destId="{B6213C66-5532-4AA0-9380-0EC133373853}" srcOrd="3" destOrd="0" parTransId="{DD459092-6320-4A7D-960A-53176B048166}" sibTransId="{D47BE3A5-3D6B-4A97-8709-AF0A599BE2DD}"/>
    <dgm:cxn modelId="{5DF1C7CF-D61F-4134-8C3E-04330E70031D}" type="presOf" srcId="{2B0859BE-FCED-44CB-8396-A09E43B91056}" destId="{8029BF1E-E01B-495D-8121-98B2DE271481}" srcOrd="0" destOrd="0" presId="urn:microsoft.com/office/officeart/2005/8/layout/default"/>
    <dgm:cxn modelId="{23BEA103-5E23-44FD-86EA-72EB8EA64028}" type="presParOf" srcId="{B040BE82-2593-4B3C-881E-3DA713D15D39}" destId="{FCE611E9-95E0-4AC0-ABA4-FD9F4313A151}" srcOrd="0" destOrd="0" presId="urn:microsoft.com/office/officeart/2005/8/layout/default"/>
    <dgm:cxn modelId="{8789FB8D-D662-4D1F-BF8F-43A6DD7458FF}" type="presParOf" srcId="{B040BE82-2593-4B3C-881E-3DA713D15D39}" destId="{EE13A96C-BFCF-4BAF-945C-E1524A27A468}" srcOrd="1" destOrd="0" presId="urn:microsoft.com/office/officeart/2005/8/layout/default"/>
    <dgm:cxn modelId="{FE2AF164-871A-40DE-A1A2-1F16FD29F8D1}" type="presParOf" srcId="{B040BE82-2593-4B3C-881E-3DA713D15D39}" destId="{1E3225D1-6ED0-408C-9546-0F9FE23700FF}" srcOrd="2" destOrd="0" presId="urn:microsoft.com/office/officeart/2005/8/layout/default"/>
    <dgm:cxn modelId="{C597C999-9922-48C4-A422-C11F75A27ED9}" type="presParOf" srcId="{B040BE82-2593-4B3C-881E-3DA713D15D39}" destId="{05DE019F-CF40-45F1-A41D-831333594635}" srcOrd="3" destOrd="0" presId="urn:microsoft.com/office/officeart/2005/8/layout/default"/>
    <dgm:cxn modelId="{033BF2CF-D9E5-4452-A638-1149587E8B19}" type="presParOf" srcId="{B040BE82-2593-4B3C-881E-3DA713D15D39}" destId="{8029BF1E-E01B-495D-8121-98B2DE271481}" srcOrd="4" destOrd="0" presId="urn:microsoft.com/office/officeart/2005/8/layout/default"/>
    <dgm:cxn modelId="{BB7E43A9-6CB2-42C7-ABE5-1842524E4BDC}" type="presParOf" srcId="{B040BE82-2593-4B3C-881E-3DA713D15D39}" destId="{E9079299-1ED2-4F80-B6D3-60DA50AEF91C}" srcOrd="5" destOrd="0" presId="urn:microsoft.com/office/officeart/2005/8/layout/default"/>
    <dgm:cxn modelId="{A1B5AAFF-413E-42E1-AACC-7D965F0AE378}" type="presParOf" srcId="{B040BE82-2593-4B3C-881E-3DA713D15D39}" destId="{49684E12-C4F1-4CB3-80A2-BA41337310C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611E9-95E0-4AC0-ABA4-FD9F4313A151}">
      <dsp:nvSpPr>
        <dsp:cNvPr id="0" name=""/>
        <dsp:cNvSpPr/>
      </dsp:nvSpPr>
      <dsp:spPr>
        <a:xfrm>
          <a:off x="668950" y="1882"/>
          <a:ext cx="2791103" cy="167466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Audio</a:t>
          </a:r>
          <a:r>
            <a:rPr lang="en-US" sz="1500" kern="1200" dirty="0"/>
            <a:t>: Will l</a:t>
          </a:r>
          <a:r>
            <a:rPr lang="en-US" sz="1500" b="0" i="0" kern="1200" dirty="0"/>
            <a:t>aunch a file selection window. User can choose if the user wants to import one or more audio files and these files would be added as new tracks. </a:t>
          </a:r>
          <a:endParaRPr lang="en-US" sz="1500" kern="1200" dirty="0"/>
        </a:p>
      </dsp:txBody>
      <dsp:txXfrm>
        <a:off x="668950" y="1882"/>
        <a:ext cx="2791103" cy="1674662"/>
      </dsp:txXfrm>
    </dsp:sp>
    <dsp:sp modelId="{1E3225D1-6ED0-408C-9546-0F9FE23700FF}">
      <dsp:nvSpPr>
        <dsp:cNvPr id="0" name=""/>
        <dsp:cNvSpPr/>
      </dsp:nvSpPr>
      <dsp:spPr>
        <a:xfrm>
          <a:off x="3739165" y="1882"/>
          <a:ext cx="2791103" cy="167466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Labels: </a:t>
          </a:r>
          <a:r>
            <a:rPr lang="en-US" sz="1500" kern="1200" dirty="0"/>
            <a:t>Will l</a:t>
          </a:r>
          <a:r>
            <a:rPr lang="en-US" sz="1500" b="0" i="0" kern="1200" dirty="0"/>
            <a:t>aunch a file selection window. User can choose if the user wants to  </a:t>
          </a:r>
          <a:r>
            <a:rPr lang="en-US" sz="1500" b="0" i="1" kern="1200" dirty="0"/>
            <a:t>import</a:t>
          </a:r>
          <a:r>
            <a:rPr lang="en-US" sz="1500" b="0" i="0" kern="1200" dirty="0"/>
            <a:t> a single text file or multiple project labels.</a:t>
          </a:r>
          <a:endParaRPr lang="en-US" sz="1500" kern="1200" dirty="0"/>
        </a:p>
      </dsp:txBody>
      <dsp:txXfrm>
        <a:off x="3739165" y="1882"/>
        <a:ext cx="2791103" cy="1674662"/>
      </dsp:txXfrm>
    </dsp:sp>
    <dsp:sp modelId="{8029BF1E-E01B-495D-8121-98B2DE271481}">
      <dsp:nvSpPr>
        <dsp:cNvPr id="0" name=""/>
        <dsp:cNvSpPr/>
      </dsp:nvSpPr>
      <dsp:spPr>
        <a:xfrm>
          <a:off x="668950" y="1955655"/>
          <a:ext cx="2791103" cy="167466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MIDI</a:t>
          </a:r>
          <a:r>
            <a:rPr lang="en-US" sz="1500" kern="1200" dirty="0"/>
            <a:t>: Will l</a:t>
          </a:r>
          <a:r>
            <a:rPr lang="en-US" sz="1500" b="0" i="0" kern="1200" dirty="0"/>
            <a:t>aunch a file selection window. User can choose if the user wants to  </a:t>
          </a:r>
          <a:r>
            <a:rPr lang="en-US" sz="1500" b="0" i="1" kern="1200" dirty="0"/>
            <a:t>import</a:t>
          </a:r>
          <a:r>
            <a:rPr lang="en-US" sz="1500" b="0" i="0" kern="1200" dirty="0"/>
            <a:t> a MIDI or Allegro (GRO) file. </a:t>
          </a:r>
          <a:endParaRPr lang="en-US" sz="1500" kern="1200" dirty="0"/>
        </a:p>
      </dsp:txBody>
      <dsp:txXfrm>
        <a:off x="668950" y="1955655"/>
        <a:ext cx="2791103" cy="1674662"/>
      </dsp:txXfrm>
    </dsp:sp>
    <dsp:sp modelId="{49684E12-C4F1-4CB3-80A2-BA41337310C1}">
      <dsp:nvSpPr>
        <dsp:cNvPr id="0" name=""/>
        <dsp:cNvSpPr/>
      </dsp:nvSpPr>
      <dsp:spPr>
        <a:xfrm>
          <a:off x="3739165" y="1955655"/>
          <a:ext cx="2791103" cy="167466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RAW Data: </a:t>
          </a:r>
          <a:r>
            <a:rPr lang="en-US" sz="1500" kern="1200" dirty="0"/>
            <a:t>Will l</a:t>
          </a:r>
          <a:r>
            <a:rPr lang="en-US" sz="1500" b="0" i="0" kern="1200" dirty="0"/>
            <a:t>aunch a file selection window. User can choose if the user wants to  </a:t>
          </a:r>
          <a:r>
            <a:rPr lang="en-US" sz="1500" b="0" i="1" kern="1200" dirty="0"/>
            <a:t>import</a:t>
          </a:r>
          <a:r>
            <a:rPr lang="en-US" sz="1500" b="0" i="0" kern="1200" dirty="0"/>
            <a:t> an uncompressed audio file that might be "raw" data without any headers.</a:t>
          </a:r>
          <a:endParaRPr lang="en-US" sz="1500" kern="1200" dirty="0"/>
        </a:p>
      </dsp:txBody>
      <dsp:txXfrm>
        <a:off x="3739165" y="1955655"/>
        <a:ext cx="2791103" cy="1674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31638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1-05-09T07:35:5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18007 9962 0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31638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1-05-09T07:54:03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265">
    <iact:property name="dataType"/>
    <iact:actionData xml:id="d0">
      <inkml:trace xmlns:inkml="http://www.w3.org/2003/InkML" xml:id="stk0" contextRef="#ctx0" brushRef="#br0">19990 12181 0,'94'-24'112,"0"24"-110,1-24 4,-72-23 9,25 47-14,-25 0 31,1-23-15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D7ADB-4079-44D7-BD67-A2476B8EEED0}" type="datetimeFigureOut">
              <a:rPr lang="en-IN" smtClean="0"/>
              <a:t>09-05-2021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A059A-2C2B-416F-9D68-497107E2C2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1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336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79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11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60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02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30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739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83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55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485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A059A-2C2B-416F-9D68-497107E2C27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21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hidra-sre.org/" TargetMode="External"/><Relationship Id="rId7" Type="http://schemas.openxmlformats.org/officeDocument/2006/relationships/hyperlink" Target="https://www.corelan.be/index.php/2009/07/25/writing-buffer-overflow-exploits-a-quick-and-basic-tutorial-part-3-seh/" TargetMode="External"/><Relationship Id="rId2" Type="http://schemas.openxmlformats.org/officeDocument/2006/relationships/hyperlink" Target="https://github.com/audacity/audacit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phelix.medium.com/getting-from-seh-to-nseh-5b9bdb481c72" TargetMode="External"/><Relationship Id="rId5" Type="http://schemas.openxmlformats.org/officeDocument/2006/relationships/hyperlink" Target="https://www.corelan.be/index.php/2009/07/19/" TargetMode="External"/><Relationship Id="rId4" Type="http://schemas.openxmlformats.org/officeDocument/2006/relationships/hyperlink" Target="https://code.visualstudi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microsoft.com/office/2011/relationships/inkAction" Target="../ink/inkAction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emf"/><Relationship Id="rId5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903A-049C-4428-BB7D-CC05C18FE9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ENPM 691 Project</a:t>
            </a:r>
            <a:br>
              <a:rPr lang="en-IN" dirty="0"/>
            </a:br>
            <a:r>
              <a:rPr lang="en-US" dirty="0"/>
              <a:t>Finding vulnerabilities in Audacity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01441-CF9A-423D-B35D-575C9CCAC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5142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-Reitwick Prakash</a:t>
            </a:r>
          </a:p>
          <a:p>
            <a:pPr algn="ctr"/>
            <a:r>
              <a:rPr lang="en-US" dirty="0"/>
              <a:t>-Abhay </a:t>
            </a:r>
            <a:r>
              <a:rPr lang="en-US" dirty="0" err="1"/>
              <a:t>Khattar</a:t>
            </a:r>
            <a:endParaRPr lang="en-US" dirty="0"/>
          </a:p>
          <a:p>
            <a:pPr algn="ctr"/>
            <a:r>
              <a:rPr lang="en-US" dirty="0"/>
              <a:t>-Pridhvi Krishna Meduri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68BC4F-E35D-4136-8F3D-5E9830A8D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4"/>
    </mc:Choice>
    <mc:Fallback xmlns="">
      <p:transition spd="slow" advTm="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310A4-4D85-498E-981A-6B7F52AC4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3" b="13217"/>
          <a:stretch/>
        </p:blipFill>
        <p:spPr>
          <a:xfrm>
            <a:off x="881744" y="2288683"/>
            <a:ext cx="3109142" cy="13021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3544A2-AD46-4284-BC26-4105437E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63" y="1458986"/>
            <a:ext cx="7081094" cy="29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9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646F-1A92-4F49-81D9-329507BD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Imports in Audacity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The audio formats importable by Audacity with the File &gt; Import  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2050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2C79F48-B913-40CB-AA5B-9BFC92F7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66887"/>
            <a:ext cx="6268060" cy="475105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009578-8756-439F-9B8F-CDCFF1E9E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6643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1697-EB56-49EA-98FF-551C572D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Imports in Audacity </a:t>
            </a:r>
            <a:br>
              <a:rPr lang="en-US" sz="3100"/>
            </a:br>
            <a:r>
              <a:rPr lang="en-US" sz="3100"/>
              <a:t>(Contd.)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32B943-112B-427F-B34E-088E7235B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" r="14087" b="-3"/>
          <a:stretch/>
        </p:blipFill>
        <p:spPr bwMode="auto">
          <a:xfrm>
            <a:off x="8466138" y="2413000"/>
            <a:ext cx="2915860" cy="362836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extBox 2">
            <a:extLst>
              <a:ext uri="{FF2B5EF4-FFF2-40B4-BE49-F238E27FC236}">
                <a16:creationId xmlns:a16="http://schemas.microsoft.com/office/drawing/2014/main" id="{A2FE0A55-0BD6-44BA-B539-E612FCE5E994}"/>
              </a:ext>
            </a:extLst>
          </p:cNvPr>
          <p:cNvGraphicFramePr/>
          <p:nvPr/>
        </p:nvGraphicFramePr>
        <p:xfrm>
          <a:off x="818713" y="2413000"/>
          <a:ext cx="719922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F75923-A4AE-4FC3-84EB-3B56E63B2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58151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A9B4-8FB3-45BE-92A7-81A44940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Buffer Overflow in Import MIDI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B7122-D769-41A3-9B6D-739E1A40A060}"/>
              </a:ext>
            </a:extLst>
          </p:cNvPr>
          <p:cNvSpPr txBox="1"/>
          <p:nvPr/>
        </p:nvSpPr>
        <p:spPr>
          <a:xfrm>
            <a:off x="818713" y="2413000"/>
            <a:ext cx="3404372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dirty="0" err="1">
                <a:effectLst/>
              </a:rPr>
              <a:t>Analysing</a:t>
            </a:r>
            <a:r>
              <a:rPr lang="en-US" sz="1600" dirty="0">
                <a:effectLst/>
              </a:rPr>
              <a:t> exploit in immunity debugger:</a:t>
            </a:r>
          </a:p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dirty="0">
                <a:effectLst/>
              </a:rPr>
              <a:t>Run Audacity</a:t>
            </a:r>
            <a:endParaRPr lang="en-US" sz="1600" dirty="0"/>
          </a:p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dirty="0">
                <a:effectLst/>
              </a:rPr>
              <a:t>Go to File &gt; Import &gt; MIDI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04D95-B4C7-4DB3-91D2-D6C4F5ABE45C}"/>
              </a:ext>
            </a:extLst>
          </p:cNvPr>
          <p:cNvPicPr/>
          <p:nvPr/>
        </p:nvPicPr>
        <p:blipFill rotWithShape="1">
          <a:blip r:embed="rId4"/>
          <a:srcRect r="22518" b="-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EEC488-48C8-4A9A-8B90-AB059D6DA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3687" y="604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48F7-3666-4858-B05A-F9D4FB37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Debugger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9FB5-A979-4548-B88E-556D6CDAFB32}"/>
              </a:ext>
            </a:extLst>
          </p:cNvPr>
          <p:cNvSpPr txBox="1"/>
          <p:nvPr/>
        </p:nvSpPr>
        <p:spPr>
          <a:xfrm>
            <a:off x="818713" y="2413000"/>
            <a:ext cx="3404372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  <a:effectLst/>
              </a:rPr>
              <a:t>Open Immunity Debugger as Administrator</a:t>
            </a:r>
            <a:endParaRPr lang="en-US" sz="1600">
              <a:solidFill>
                <a:srgbClr val="FFFFFF"/>
              </a:solidFill>
            </a:endParaRPr>
          </a:p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  <a:effectLst/>
              </a:rPr>
              <a:t>File &gt;&gt; Attach Audacity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FEF80-1AAC-4066-9E9B-B68C43A85F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03706" y="1767219"/>
            <a:ext cx="5638853" cy="33128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0D1828-B113-4D61-99CC-83E99C87F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7759" y="61259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F2FE2-8D93-42F4-9DB6-4779236E7242}"/>
              </a:ext>
            </a:extLst>
          </p:cNvPr>
          <p:cNvPicPr/>
          <p:nvPr/>
        </p:nvPicPr>
        <p:blipFill rotWithShape="1">
          <a:blip r:embed="rId5"/>
          <a:srcRect r="45807"/>
          <a:stretch/>
        </p:blipFill>
        <p:spPr>
          <a:xfrm>
            <a:off x="463961" y="1281642"/>
            <a:ext cx="6612856" cy="393527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9FA76B-71AE-433A-80C7-A801AACFB881}"/>
              </a:ext>
            </a:extLst>
          </p:cNvPr>
          <p:cNvSpPr txBox="1"/>
          <p:nvPr/>
        </p:nvSpPr>
        <p:spPr>
          <a:xfrm>
            <a:off x="8085628" y="437281"/>
            <a:ext cx="3575737" cy="4016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  <a:effectLst/>
              </a:rPr>
              <a:t>After attaching audacity. Press F9 (To Run) on immunity debugger. This is required, otherwise we wont be able to add our (Allegro extension).</a:t>
            </a:r>
            <a:r>
              <a:rPr lang="en-US" sz="1600" dirty="0" err="1">
                <a:solidFill>
                  <a:srgbClr val="FFFFFF"/>
                </a:solidFill>
                <a:effectLst/>
              </a:rPr>
              <a:t>gro</a:t>
            </a:r>
            <a:r>
              <a:rPr lang="en-US" sz="1600" dirty="0">
                <a:solidFill>
                  <a:srgbClr val="FFFFFF"/>
                </a:solidFill>
                <a:effectLst/>
              </a:rPr>
              <a:t> exploit to audacity.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E98EDF-8C72-471B-895E-6F71CF5BE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1765" y="59932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9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0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1AC421-1332-4D49-9C96-AC1924A64207}"/>
              </a:ext>
            </a:extLst>
          </p:cNvPr>
          <p:cNvSpPr txBox="1"/>
          <p:nvPr/>
        </p:nvSpPr>
        <p:spPr>
          <a:xfrm>
            <a:off x="810001" y="4817533"/>
            <a:ext cx="10572000" cy="7795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Proof of Concept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087F5-F662-4697-AA4F-316A4BF0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7" y="1195495"/>
            <a:ext cx="5230348" cy="248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B57055-B0D7-4208-9C94-B57D937FBF5A}"/>
              </a:ext>
            </a:extLst>
          </p:cNvPr>
          <p:cNvSpPr/>
          <p:nvPr/>
        </p:nvSpPr>
        <p:spPr>
          <a:xfrm>
            <a:off x="3537993" y="1923518"/>
            <a:ext cx="1970843" cy="173066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F7C738-B7ED-4947-9E74-D4B0F58A5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941" y="1923518"/>
            <a:ext cx="5087060" cy="94310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D69B43-0DA0-4D26-A7A9-A4CA664EB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36937" y="57877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234BC-E9EC-4AF7-ACE5-168AF446AF16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0" i="0" u="none" strike="noStrike">
                <a:effectLst/>
              </a:rPr>
              <a:t>Shift+f9</a:t>
            </a:r>
            <a:br>
              <a:rPr lang="en-US" sz="1600"/>
            </a:b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BC05F-075A-4142-99A6-D1265D90EE65}"/>
              </a:ext>
            </a:extLst>
          </p:cNvPr>
          <p:cNvPicPr/>
          <p:nvPr/>
        </p:nvPicPr>
        <p:blipFill rotWithShape="1">
          <a:blip r:embed="rId5"/>
          <a:srcRect l="22279" r="42166"/>
          <a:stretch/>
        </p:blipFill>
        <p:spPr>
          <a:xfrm>
            <a:off x="5101851" y="2505638"/>
            <a:ext cx="6277349" cy="35310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E22440-7F03-4C48-A99D-EA3CA666527A}"/>
              </a:ext>
            </a:extLst>
          </p:cNvPr>
          <p:cNvSpPr/>
          <p:nvPr/>
        </p:nvSpPr>
        <p:spPr>
          <a:xfrm>
            <a:off x="5989739" y="5561901"/>
            <a:ext cx="3842158" cy="41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9DDC4C-A76D-425B-9F27-A1C7072E7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802" y="6011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70C6D-797F-422A-8792-8CBF1625D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7" r="32900" b="610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B8246-6E8C-42EE-B140-A36D1681B633}"/>
              </a:ext>
            </a:extLst>
          </p:cNvPr>
          <p:cNvSpPr txBox="1"/>
          <p:nvPr/>
        </p:nvSpPr>
        <p:spPr>
          <a:xfrm>
            <a:off x="818712" y="2413000"/>
            <a:ext cx="4921687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dirty="0"/>
              <a:t>Exploit Creation</a:t>
            </a:r>
          </a:p>
        </p:txBody>
      </p:sp>
    </p:spTree>
    <p:extLst>
      <p:ext uri="{BB962C8B-B14F-4D97-AF65-F5344CB8AC3E}">
        <p14:creationId xmlns:p14="http://schemas.microsoft.com/office/powerpoint/2010/main" val="222034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9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0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1AC421-1332-4D49-9C96-AC1924A64207}"/>
              </a:ext>
            </a:extLst>
          </p:cNvPr>
          <p:cNvSpPr txBox="1"/>
          <p:nvPr/>
        </p:nvSpPr>
        <p:spPr>
          <a:xfrm>
            <a:off x="810001" y="4817533"/>
            <a:ext cx="10572000" cy="1397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Pattern Creation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78BD-F6EB-4A66-AF25-562D121D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63" y="861909"/>
            <a:ext cx="5142245" cy="1224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988B5-9781-4505-B06F-C6B1F7CCB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32" y="2765658"/>
            <a:ext cx="5076076" cy="1124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F8362-A243-480B-9C4A-7D9DD537D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696" y="1260938"/>
            <a:ext cx="5076076" cy="223572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6428DB-84F0-4363-B58D-60E912F72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77400" y="58472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85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E115AA3-50AB-4236-B2A5-C3D742923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78" r="3" b="2057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47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9B9DF-92DA-433A-B294-44AD5335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Audacity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71A4E-6095-4020-AC45-1A2A87A0A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4921687" cy="36322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b="0" i="0">
                <a:effectLst/>
              </a:rPr>
              <a:t>Audacity is an easy-to-use, multi-track audio editor and recorder for Windows, macOS, GNU/Linux and other operating systems. 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b="0" i="0">
                <a:effectLst/>
              </a:rPr>
              <a:t>Developed by a group of volunteers as open source.</a:t>
            </a:r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67EFB7-44CC-4157-BEE8-2183ED7A6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2324" r="-2" b="5254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5A4BBE-8599-46CB-BFB5-8088AA569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2"/>
    </mc:Choice>
    <mc:Fallback xmlns="">
      <p:transition spd="slow" advTm="14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71A65C0-B693-422B-8124-676BE3836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2" y="476152"/>
            <a:ext cx="5426764" cy="259633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AEA872-0327-40FC-8763-5D2B8035E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38437"/>
          <a:stretch/>
        </p:blipFill>
        <p:spPr>
          <a:xfrm>
            <a:off x="6308034" y="964930"/>
            <a:ext cx="5426764" cy="4783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32B73A-0888-4975-8A04-2671AAE97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2" y="3691069"/>
            <a:ext cx="4553585" cy="1428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07DAC-AD0E-4D9B-B964-AFEEDDE49849}"/>
              </a:ext>
            </a:extLst>
          </p:cNvPr>
          <p:cNvSpPr txBox="1"/>
          <p:nvPr/>
        </p:nvSpPr>
        <p:spPr>
          <a:xfrm>
            <a:off x="457202" y="5632315"/>
            <a:ext cx="480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Finding Offset</a:t>
            </a:r>
            <a:endParaRPr lang="en-IN" sz="2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D1494A-9E08-42BC-98D9-732EF791C91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157.897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39464" y="60000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9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0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1AC421-1332-4D49-9C96-AC1924A64207}"/>
              </a:ext>
            </a:extLst>
          </p:cNvPr>
          <p:cNvSpPr txBox="1"/>
          <p:nvPr/>
        </p:nvSpPr>
        <p:spPr>
          <a:xfrm>
            <a:off x="810001" y="4817533"/>
            <a:ext cx="10572000" cy="7795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Payload file creation in python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2EB51B4-8A8B-4325-8338-52E1F51DD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627" y="1491045"/>
            <a:ext cx="5044213" cy="1904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4E2EE-B95E-45A1-9E5F-0FB16F305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996" y="1033694"/>
            <a:ext cx="3077004" cy="278168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658A1D-7D32-4629-987D-F5CC4D896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36937" y="5878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6075A-7D8B-47F7-BF87-4F2F1E71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39" y="251169"/>
            <a:ext cx="9840698" cy="3248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A5B26-9ED0-42CA-A8C6-799F85C97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3794413"/>
            <a:ext cx="7154273" cy="2695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C974B-9AC5-4571-BF2F-02EB22AB6B47}"/>
              </a:ext>
            </a:extLst>
          </p:cNvPr>
          <p:cNvSpPr txBox="1"/>
          <p:nvPr/>
        </p:nvSpPr>
        <p:spPr>
          <a:xfrm>
            <a:off x="-868532" y="559552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STRUCTURED EXCEPTION HANDLER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95CF3-809B-4C48-A7DC-B7F1E6664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12" y="3656374"/>
            <a:ext cx="2724530" cy="182905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16BCB8-F85F-4194-9AC5-9ED398C49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5422" y="3110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19867-E38F-4C8D-B117-F0474FA25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5" y="1705242"/>
            <a:ext cx="12087215" cy="2736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B5521-6CB4-4E66-8821-06B44C840545}"/>
              </a:ext>
            </a:extLst>
          </p:cNvPr>
          <p:cNvSpPr txBox="1"/>
          <p:nvPr/>
        </p:nvSpPr>
        <p:spPr>
          <a:xfrm>
            <a:off x="9010836" y="6010183"/>
            <a:ext cx="3027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Source - https://www.corelan.be/index.php/2009/07/25/writing-buffer-overflow-exploits-a-quick-and-basic-tutorial-part-3-seh/</a:t>
            </a:r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AA545-5FEF-4233-8F9E-A524F937C5F7}"/>
              </a:ext>
            </a:extLst>
          </p:cNvPr>
          <p:cNvSpPr txBox="1"/>
          <p:nvPr/>
        </p:nvSpPr>
        <p:spPr>
          <a:xfrm>
            <a:off x="621437" y="452761"/>
            <a:ext cx="874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Exploiting SEH based Vulnerability</a:t>
            </a:r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EDA122-FCA2-4CCF-93E1-8D85022E0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8486" y="54441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D694D-BDBC-4B8F-9766-809866203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47" y="452022"/>
            <a:ext cx="6573167" cy="595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A02AD-6B25-495C-8ED0-03976A834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123" y="585927"/>
            <a:ext cx="4938230" cy="29498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AE17EC-742D-4B73-A902-711CB4982236}"/>
              </a:ext>
            </a:extLst>
          </p:cNvPr>
          <p:cNvSpPr/>
          <p:nvPr/>
        </p:nvSpPr>
        <p:spPr>
          <a:xfrm>
            <a:off x="7998780" y="1225118"/>
            <a:ext cx="1961965" cy="23969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4681C-05E8-459E-AAE2-B663D7CE4D9A}"/>
              </a:ext>
            </a:extLst>
          </p:cNvPr>
          <p:cNvSpPr txBox="1"/>
          <p:nvPr/>
        </p:nvSpPr>
        <p:spPr>
          <a:xfrm>
            <a:off x="7684851" y="4815192"/>
            <a:ext cx="338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Short Jump</a:t>
            </a:r>
            <a:endParaRPr lang="en-IN" sz="2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B10098-E48B-41B9-96C3-7DE160B26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71200" y="60082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6D947-24F5-4DD5-922B-035A7BF0FA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24"/>
          <a:stretch/>
        </p:blipFill>
        <p:spPr>
          <a:xfrm>
            <a:off x="5539810" y="2049182"/>
            <a:ext cx="6405756" cy="451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03AC5-BBF4-486B-9F05-6B5AC950E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7" y="93854"/>
            <a:ext cx="5144218" cy="4696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AAAEE-C1E7-44B3-A48F-7BA8AEBA1169}"/>
              </a:ext>
            </a:extLst>
          </p:cNvPr>
          <p:cNvSpPr txBox="1"/>
          <p:nvPr/>
        </p:nvSpPr>
        <p:spPr>
          <a:xfrm>
            <a:off x="6361890" y="612843"/>
            <a:ext cx="484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Finding Pop-Pop-Ret Sequences</a:t>
            </a:r>
            <a:endParaRPr lang="en-IN" sz="2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7D814D-29C7-4357-AE27-1D758316B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692" y="59511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43F51-BC03-4F95-A59A-CE091D865F5F}"/>
              </a:ext>
            </a:extLst>
          </p:cNvPr>
          <p:cNvSpPr txBox="1"/>
          <p:nvPr/>
        </p:nvSpPr>
        <p:spPr>
          <a:xfrm>
            <a:off x="613597" y="538107"/>
            <a:ext cx="671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DLL Injection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A8305-B19E-4991-923A-9222F225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97" y="1128043"/>
            <a:ext cx="10964805" cy="519185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956A96-8917-4155-813E-7C2669FB8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8677" y="62308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0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E9D1B-4F53-4C36-BC38-9BB690E0F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6" y="740748"/>
            <a:ext cx="4363059" cy="1057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6C2D5-4E22-41D9-B2E3-AA54088C0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479" y="740748"/>
            <a:ext cx="5496692" cy="2172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FF9D3-004E-4D20-95DB-450B53664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82" y="2912751"/>
            <a:ext cx="4363059" cy="1457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19C0BA-8F9E-481C-B859-EA63FFC31FFC}"/>
              </a:ext>
            </a:extLst>
          </p:cNvPr>
          <p:cNvSpPr txBox="1"/>
          <p:nvPr/>
        </p:nvSpPr>
        <p:spPr>
          <a:xfrm>
            <a:off x="6268720" y="5064006"/>
            <a:ext cx="47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Using an </a:t>
            </a:r>
            <a:r>
              <a:rPr lang="en-US" sz="2400" dirty="0" err="1"/>
              <a:t>EggHunter</a:t>
            </a:r>
            <a:endParaRPr lang="en-IN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AC2B3C-41DE-480F-9548-5FFC7DD0C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83799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4E86D9-FC25-4C5B-B73F-77B0D9D1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662237" y="-2662237"/>
            <a:ext cx="6867526" cy="12192000"/>
          </a:xfrm>
          <a:custGeom>
            <a:avLst/>
            <a:gdLst>
              <a:gd name="connsiteX0" fmla="*/ 0 w 6867526"/>
              <a:gd name="connsiteY0" fmla="*/ 11723012 h 12192000"/>
              <a:gd name="connsiteX1" fmla="*/ 0 w 6867526"/>
              <a:gd name="connsiteY1" fmla="*/ 4448765 h 12192000"/>
              <a:gd name="connsiteX2" fmla="*/ 0 w 6867526"/>
              <a:gd name="connsiteY2" fmla="*/ 0 h 12192000"/>
              <a:gd name="connsiteX3" fmla="*/ 6867524 w 6867526"/>
              <a:gd name="connsiteY3" fmla="*/ 0 h 12192000"/>
              <a:gd name="connsiteX4" fmla="*/ 6867524 w 6867526"/>
              <a:gd name="connsiteY4" fmla="*/ 4089952 h 12192000"/>
              <a:gd name="connsiteX5" fmla="*/ 6867524 w 6867526"/>
              <a:gd name="connsiteY5" fmla="*/ 10933355 h 12192000"/>
              <a:gd name="connsiteX6" fmla="*/ 6867526 w 6867526"/>
              <a:gd name="connsiteY6" fmla="*/ 10933355 h 12192000"/>
              <a:gd name="connsiteX7" fmla="*/ 6867526 w 6867526"/>
              <a:gd name="connsiteY7" fmla="*/ 12192000 h 12192000"/>
              <a:gd name="connsiteX8" fmla="*/ 9525 w 6867526"/>
              <a:gd name="connsiteY8" fmla="*/ 12192000 h 12192000"/>
              <a:gd name="connsiteX9" fmla="*/ 9525 w 6867526"/>
              <a:gd name="connsiteY9" fmla="*/ 11726716 h 12192000"/>
              <a:gd name="connsiteX10" fmla="*/ 4761 w 6867526"/>
              <a:gd name="connsiteY10" fmla="*/ 11726716 h 12192000"/>
              <a:gd name="connsiteX11" fmla="*/ 4761 w 6867526"/>
              <a:gd name="connsiteY11" fmla="*/ 11723012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67526" h="12192000">
                <a:moveTo>
                  <a:pt x="0" y="11723012"/>
                </a:moveTo>
                <a:lnTo>
                  <a:pt x="0" y="4448765"/>
                </a:lnTo>
                <a:lnTo>
                  <a:pt x="0" y="0"/>
                </a:lnTo>
                <a:lnTo>
                  <a:pt x="6867524" y="0"/>
                </a:lnTo>
                <a:lnTo>
                  <a:pt x="6867524" y="4089952"/>
                </a:lnTo>
                <a:lnTo>
                  <a:pt x="6867524" y="10933355"/>
                </a:lnTo>
                <a:lnTo>
                  <a:pt x="6867526" y="10933355"/>
                </a:lnTo>
                <a:lnTo>
                  <a:pt x="6867526" y="12192000"/>
                </a:lnTo>
                <a:lnTo>
                  <a:pt x="9525" y="12192000"/>
                </a:lnTo>
                <a:lnTo>
                  <a:pt x="9525" y="11726716"/>
                </a:lnTo>
                <a:lnTo>
                  <a:pt x="4761" y="11726716"/>
                </a:lnTo>
                <a:lnTo>
                  <a:pt x="4761" y="11723012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3D556-9170-4DAD-9116-DAF853A78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398" y="482803"/>
            <a:ext cx="6133648" cy="2336006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4AF92AB-F4DD-4C5A-BC11-E1D33AFC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34751" y="1034752"/>
            <a:ext cx="6858000" cy="4788497"/>
          </a:xfrm>
          <a:custGeom>
            <a:avLst/>
            <a:gdLst>
              <a:gd name="connsiteX0" fmla="*/ 6858000 w 6858000"/>
              <a:gd name="connsiteY0" fmla="*/ 468988 h 4788497"/>
              <a:gd name="connsiteX1" fmla="*/ 6858000 w 6858000"/>
              <a:gd name="connsiteY1" fmla="*/ 4490047 h 4788497"/>
              <a:gd name="connsiteX2" fmla="*/ 3859631 w 6858000"/>
              <a:gd name="connsiteY2" fmla="*/ 4490047 h 4788497"/>
              <a:gd name="connsiteX3" fmla="*/ 3478631 w 6858000"/>
              <a:gd name="connsiteY3" fmla="*/ 4775798 h 4788497"/>
              <a:gd name="connsiteX4" fmla="*/ 3470164 w 6858000"/>
              <a:gd name="connsiteY4" fmla="*/ 4778972 h 4788497"/>
              <a:gd name="connsiteX5" fmla="*/ 3457464 w 6858000"/>
              <a:gd name="connsiteY5" fmla="*/ 4783735 h 4788497"/>
              <a:gd name="connsiteX6" fmla="*/ 3446881 w 6858000"/>
              <a:gd name="connsiteY6" fmla="*/ 4788497 h 4788497"/>
              <a:gd name="connsiteX7" fmla="*/ 3434181 w 6858000"/>
              <a:gd name="connsiteY7" fmla="*/ 4788497 h 4788497"/>
              <a:gd name="connsiteX8" fmla="*/ 3423598 w 6858000"/>
              <a:gd name="connsiteY8" fmla="*/ 4788497 h 4788497"/>
              <a:gd name="connsiteX9" fmla="*/ 3410897 w 6858000"/>
              <a:gd name="connsiteY9" fmla="*/ 4783735 h 4788497"/>
              <a:gd name="connsiteX10" fmla="*/ 3398198 w 6858000"/>
              <a:gd name="connsiteY10" fmla="*/ 4778972 h 4788497"/>
              <a:gd name="connsiteX11" fmla="*/ 3389731 w 6858000"/>
              <a:gd name="connsiteY11" fmla="*/ 4775798 h 4788497"/>
              <a:gd name="connsiteX12" fmla="*/ 3008731 w 6858000"/>
              <a:gd name="connsiteY12" fmla="*/ 4490047 h 4788497"/>
              <a:gd name="connsiteX13" fmla="*/ 1012714 w 6858000"/>
              <a:gd name="connsiteY13" fmla="*/ 4490047 h 4788497"/>
              <a:gd name="connsiteX14" fmla="*/ 1012714 w 6858000"/>
              <a:gd name="connsiteY14" fmla="*/ 4489653 h 4788497"/>
              <a:gd name="connsiteX15" fmla="*/ 4761 w 6858000"/>
              <a:gd name="connsiteY15" fmla="*/ 4489653 h 4788497"/>
              <a:gd name="connsiteX16" fmla="*/ 4761 w 6858000"/>
              <a:gd name="connsiteY16" fmla="*/ 4487273 h 4788497"/>
              <a:gd name="connsiteX17" fmla="*/ 0 w 6858000"/>
              <a:gd name="connsiteY17" fmla="*/ 4487273 h 4788497"/>
              <a:gd name="connsiteX18" fmla="*/ 0 w 6858000"/>
              <a:gd name="connsiteY18" fmla="*/ 0 h 4788497"/>
              <a:gd name="connsiteX19" fmla="*/ 6848476 w 6858000"/>
              <a:gd name="connsiteY19" fmla="*/ 0 h 4788497"/>
              <a:gd name="connsiteX20" fmla="*/ 6848476 w 6858000"/>
              <a:gd name="connsiteY20" fmla="*/ 465284 h 4788497"/>
              <a:gd name="connsiteX21" fmla="*/ 6853240 w 6858000"/>
              <a:gd name="connsiteY21" fmla="*/ 465284 h 4788497"/>
              <a:gd name="connsiteX22" fmla="*/ 6853240 w 6858000"/>
              <a:gd name="connsiteY22" fmla="*/ 468988 h 478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0" h="4788497">
                <a:moveTo>
                  <a:pt x="6858000" y="468988"/>
                </a:moveTo>
                <a:lnTo>
                  <a:pt x="6858000" y="4490047"/>
                </a:lnTo>
                <a:lnTo>
                  <a:pt x="3859631" y="4490047"/>
                </a:lnTo>
                <a:lnTo>
                  <a:pt x="3478631" y="4775798"/>
                </a:lnTo>
                <a:lnTo>
                  <a:pt x="3470164" y="4778972"/>
                </a:lnTo>
                <a:lnTo>
                  <a:pt x="3457464" y="4783735"/>
                </a:lnTo>
                <a:lnTo>
                  <a:pt x="3446881" y="4788497"/>
                </a:lnTo>
                <a:lnTo>
                  <a:pt x="3434181" y="4788497"/>
                </a:lnTo>
                <a:lnTo>
                  <a:pt x="3423598" y="4788497"/>
                </a:lnTo>
                <a:lnTo>
                  <a:pt x="3410897" y="4783735"/>
                </a:lnTo>
                <a:lnTo>
                  <a:pt x="3398198" y="4778972"/>
                </a:lnTo>
                <a:lnTo>
                  <a:pt x="3389731" y="4775798"/>
                </a:lnTo>
                <a:lnTo>
                  <a:pt x="3008731" y="4490047"/>
                </a:lnTo>
                <a:lnTo>
                  <a:pt x="1012714" y="4490047"/>
                </a:lnTo>
                <a:lnTo>
                  <a:pt x="1012714" y="4489653"/>
                </a:lnTo>
                <a:lnTo>
                  <a:pt x="4761" y="4489653"/>
                </a:lnTo>
                <a:lnTo>
                  <a:pt x="4761" y="4487273"/>
                </a:lnTo>
                <a:lnTo>
                  <a:pt x="0" y="4487273"/>
                </a:lnTo>
                <a:lnTo>
                  <a:pt x="0" y="0"/>
                </a:lnTo>
                <a:lnTo>
                  <a:pt x="6848476" y="0"/>
                </a:lnTo>
                <a:lnTo>
                  <a:pt x="6848476" y="465284"/>
                </a:lnTo>
                <a:lnTo>
                  <a:pt x="6853240" y="465284"/>
                </a:lnTo>
                <a:lnTo>
                  <a:pt x="6853240" y="468988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6B853-5998-44EE-A54A-D69A9954A315}"/>
              </a:ext>
            </a:extLst>
          </p:cNvPr>
          <p:cNvSpPr txBox="1"/>
          <p:nvPr/>
        </p:nvSpPr>
        <p:spPr>
          <a:xfrm>
            <a:off x="451514" y="870740"/>
            <a:ext cx="3390391" cy="5116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/>
              <a:t>Tried this exploit with other input formats as well. But this did not work. Got the same O/P.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43280-9C91-4252-B8AC-A9F667A2C83F}"/>
              </a:ext>
            </a:extLst>
          </p:cNvPr>
          <p:cNvSpPr txBox="1"/>
          <p:nvPr/>
        </p:nvSpPr>
        <p:spPr>
          <a:xfrm>
            <a:off x="451514" y="2634143"/>
            <a:ext cx="325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Hsmx.txt- In raw, In label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49535-ED4E-4522-90B5-A7FD4B3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398" y="3301612"/>
            <a:ext cx="6346374" cy="233600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7DC0FB-1840-4FF7-81A4-5A1E438F7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5686" y="59829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70B9-4C99-4643-829E-0241BD9C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106B8-4F02-4BF6-957E-767A726375C9}"/>
              </a:ext>
            </a:extLst>
          </p:cNvPr>
          <p:cNvSpPr txBox="1"/>
          <p:nvPr/>
        </p:nvSpPr>
        <p:spPr>
          <a:xfrm>
            <a:off x="371061" y="2464904"/>
            <a:ext cx="11476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https://www.exploit-db.com/exploits/7634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2"/>
              </a:rPr>
              <a:t>https://github.com/audacity/audacity</a:t>
            </a:r>
            <a:endParaRPr lang="en-IN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3"/>
              </a:rPr>
              <a:t>https://ghidra-sre.org/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4"/>
              </a:rPr>
              <a:t>https://code.visualstudio.com/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5"/>
              </a:rPr>
              <a:t>https://www.corelan.be/index.php/2009/07/19/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6"/>
              </a:rPr>
              <a:t>https://iphelix.medium.com/getting-from-seh-to-nseh-5b9bdb481c72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hlinkClick r:id="rId7"/>
              </a:rPr>
              <a:t>https://www.corelan.be/index.php/2009/07/25/writing-buffer-overflow-exploits-a-quick-and-basic-tutorial-part-3-seh/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565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4E86D9-FC25-4C5B-B73F-77B0D9D1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662237" y="-2662237"/>
            <a:ext cx="6867526" cy="12192000"/>
          </a:xfrm>
          <a:custGeom>
            <a:avLst/>
            <a:gdLst>
              <a:gd name="connsiteX0" fmla="*/ 0 w 6867526"/>
              <a:gd name="connsiteY0" fmla="*/ 11723012 h 12192000"/>
              <a:gd name="connsiteX1" fmla="*/ 0 w 6867526"/>
              <a:gd name="connsiteY1" fmla="*/ 4448765 h 12192000"/>
              <a:gd name="connsiteX2" fmla="*/ 0 w 6867526"/>
              <a:gd name="connsiteY2" fmla="*/ 0 h 12192000"/>
              <a:gd name="connsiteX3" fmla="*/ 6867524 w 6867526"/>
              <a:gd name="connsiteY3" fmla="*/ 0 h 12192000"/>
              <a:gd name="connsiteX4" fmla="*/ 6867524 w 6867526"/>
              <a:gd name="connsiteY4" fmla="*/ 4089952 h 12192000"/>
              <a:gd name="connsiteX5" fmla="*/ 6867524 w 6867526"/>
              <a:gd name="connsiteY5" fmla="*/ 10933355 h 12192000"/>
              <a:gd name="connsiteX6" fmla="*/ 6867526 w 6867526"/>
              <a:gd name="connsiteY6" fmla="*/ 10933355 h 12192000"/>
              <a:gd name="connsiteX7" fmla="*/ 6867526 w 6867526"/>
              <a:gd name="connsiteY7" fmla="*/ 12192000 h 12192000"/>
              <a:gd name="connsiteX8" fmla="*/ 9525 w 6867526"/>
              <a:gd name="connsiteY8" fmla="*/ 12192000 h 12192000"/>
              <a:gd name="connsiteX9" fmla="*/ 9525 w 6867526"/>
              <a:gd name="connsiteY9" fmla="*/ 11726716 h 12192000"/>
              <a:gd name="connsiteX10" fmla="*/ 4761 w 6867526"/>
              <a:gd name="connsiteY10" fmla="*/ 11726716 h 12192000"/>
              <a:gd name="connsiteX11" fmla="*/ 4761 w 6867526"/>
              <a:gd name="connsiteY11" fmla="*/ 11723012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67526" h="12192000">
                <a:moveTo>
                  <a:pt x="0" y="11723012"/>
                </a:moveTo>
                <a:lnTo>
                  <a:pt x="0" y="4448765"/>
                </a:lnTo>
                <a:lnTo>
                  <a:pt x="0" y="0"/>
                </a:lnTo>
                <a:lnTo>
                  <a:pt x="6867524" y="0"/>
                </a:lnTo>
                <a:lnTo>
                  <a:pt x="6867524" y="4089952"/>
                </a:lnTo>
                <a:lnTo>
                  <a:pt x="6867524" y="10933355"/>
                </a:lnTo>
                <a:lnTo>
                  <a:pt x="6867526" y="10933355"/>
                </a:lnTo>
                <a:lnTo>
                  <a:pt x="6867526" y="12192000"/>
                </a:lnTo>
                <a:lnTo>
                  <a:pt x="9525" y="12192000"/>
                </a:lnTo>
                <a:lnTo>
                  <a:pt x="9525" y="11726716"/>
                </a:lnTo>
                <a:lnTo>
                  <a:pt x="4761" y="11726716"/>
                </a:lnTo>
                <a:lnTo>
                  <a:pt x="4761" y="11723012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4AF92AB-F4DD-4C5A-BC11-E1D33AFC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34751" y="1034752"/>
            <a:ext cx="6858000" cy="4788497"/>
          </a:xfrm>
          <a:custGeom>
            <a:avLst/>
            <a:gdLst>
              <a:gd name="connsiteX0" fmla="*/ 6858000 w 6858000"/>
              <a:gd name="connsiteY0" fmla="*/ 468988 h 4788497"/>
              <a:gd name="connsiteX1" fmla="*/ 6858000 w 6858000"/>
              <a:gd name="connsiteY1" fmla="*/ 4490047 h 4788497"/>
              <a:gd name="connsiteX2" fmla="*/ 3859631 w 6858000"/>
              <a:gd name="connsiteY2" fmla="*/ 4490047 h 4788497"/>
              <a:gd name="connsiteX3" fmla="*/ 3478631 w 6858000"/>
              <a:gd name="connsiteY3" fmla="*/ 4775798 h 4788497"/>
              <a:gd name="connsiteX4" fmla="*/ 3470164 w 6858000"/>
              <a:gd name="connsiteY4" fmla="*/ 4778972 h 4788497"/>
              <a:gd name="connsiteX5" fmla="*/ 3457464 w 6858000"/>
              <a:gd name="connsiteY5" fmla="*/ 4783735 h 4788497"/>
              <a:gd name="connsiteX6" fmla="*/ 3446881 w 6858000"/>
              <a:gd name="connsiteY6" fmla="*/ 4788497 h 4788497"/>
              <a:gd name="connsiteX7" fmla="*/ 3434181 w 6858000"/>
              <a:gd name="connsiteY7" fmla="*/ 4788497 h 4788497"/>
              <a:gd name="connsiteX8" fmla="*/ 3423598 w 6858000"/>
              <a:gd name="connsiteY8" fmla="*/ 4788497 h 4788497"/>
              <a:gd name="connsiteX9" fmla="*/ 3410897 w 6858000"/>
              <a:gd name="connsiteY9" fmla="*/ 4783735 h 4788497"/>
              <a:gd name="connsiteX10" fmla="*/ 3398198 w 6858000"/>
              <a:gd name="connsiteY10" fmla="*/ 4778972 h 4788497"/>
              <a:gd name="connsiteX11" fmla="*/ 3389731 w 6858000"/>
              <a:gd name="connsiteY11" fmla="*/ 4775798 h 4788497"/>
              <a:gd name="connsiteX12" fmla="*/ 3008731 w 6858000"/>
              <a:gd name="connsiteY12" fmla="*/ 4490047 h 4788497"/>
              <a:gd name="connsiteX13" fmla="*/ 1012714 w 6858000"/>
              <a:gd name="connsiteY13" fmla="*/ 4490047 h 4788497"/>
              <a:gd name="connsiteX14" fmla="*/ 1012714 w 6858000"/>
              <a:gd name="connsiteY14" fmla="*/ 4489653 h 4788497"/>
              <a:gd name="connsiteX15" fmla="*/ 4761 w 6858000"/>
              <a:gd name="connsiteY15" fmla="*/ 4489653 h 4788497"/>
              <a:gd name="connsiteX16" fmla="*/ 4761 w 6858000"/>
              <a:gd name="connsiteY16" fmla="*/ 4487273 h 4788497"/>
              <a:gd name="connsiteX17" fmla="*/ 0 w 6858000"/>
              <a:gd name="connsiteY17" fmla="*/ 4487273 h 4788497"/>
              <a:gd name="connsiteX18" fmla="*/ 0 w 6858000"/>
              <a:gd name="connsiteY18" fmla="*/ 0 h 4788497"/>
              <a:gd name="connsiteX19" fmla="*/ 6848476 w 6858000"/>
              <a:gd name="connsiteY19" fmla="*/ 0 h 4788497"/>
              <a:gd name="connsiteX20" fmla="*/ 6848476 w 6858000"/>
              <a:gd name="connsiteY20" fmla="*/ 465284 h 4788497"/>
              <a:gd name="connsiteX21" fmla="*/ 6853240 w 6858000"/>
              <a:gd name="connsiteY21" fmla="*/ 465284 h 4788497"/>
              <a:gd name="connsiteX22" fmla="*/ 6853240 w 6858000"/>
              <a:gd name="connsiteY22" fmla="*/ 468988 h 478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0" h="4788497">
                <a:moveTo>
                  <a:pt x="6858000" y="468988"/>
                </a:moveTo>
                <a:lnTo>
                  <a:pt x="6858000" y="4490047"/>
                </a:lnTo>
                <a:lnTo>
                  <a:pt x="3859631" y="4490047"/>
                </a:lnTo>
                <a:lnTo>
                  <a:pt x="3478631" y="4775798"/>
                </a:lnTo>
                <a:lnTo>
                  <a:pt x="3470164" y="4778972"/>
                </a:lnTo>
                <a:lnTo>
                  <a:pt x="3457464" y="4783735"/>
                </a:lnTo>
                <a:lnTo>
                  <a:pt x="3446881" y="4788497"/>
                </a:lnTo>
                <a:lnTo>
                  <a:pt x="3434181" y="4788497"/>
                </a:lnTo>
                <a:lnTo>
                  <a:pt x="3423598" y="4788497"/>
                </a:lnTo>
                <a:lnTo>
                  <a:pt x="3410897" y="4783735"/>
                </a:lnTo>
                <a:lnTo>
                  <a:pt x="3398198" y="4778972"/>
                </a:lnTo>
                <a:lnTo>
                  <a:pt x="3389731" y="4775798"/>
                </a:lnTo>
                <a:lnTo>
                  <a:pt x="3008731" y="4490047"/>
                </a:lnTo>
                <a:lnTo>
                  <a:pt x="1012714" y="4490047"/>
                </a:lnTo>
                <a:lnTo>
                  <a:pt x="1012714" y="4489653"/>
                </a:lnTo>
                <a:lnTo>
                  <a:pt x="4761" y="4489653"/>
                </a:lnTo>
                <a:lnTo>
                  <a:pt x="4761" y="4487273"/>
                </a:lnTo>
                <a:lnTo>
                  <a:pt x="0" y="4487273"/>
                </a:lnTo>
                <a:lnTo>
                  <a:pt x="0" y="0"/>
                </a:lnTo>
                <a:lnTo>
                  <a:pt x="6848476" y="0"/>
                </a:lnTo>
                <a:lnTo>
                  <a:pt x="6848476" y="465284"/>
                </a:lnTo>
                <a:lnTo>
                  <a:pt x="6853240" y="465284"/>
                </a:lnTo>
                <a:lnTo>
                  <a:pt x="6853240" y="468988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6B853-5998-44EE-A54A-D69A9954A315}"/>
              </a:ext>
            </a:extLst>
          </p:cNvPr>
          <p:cNvSpPr txBox="1"/>
          <p:nvPr/>
        </p:nvSpPr>
        <p:spPr>
          <a:xfrm>
            <a:off x="451514" y="2483356"/>
            <a:ext cx="3390391" cy="29837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 Open source and developed by National Security Agency of USA.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 It contains Software Engineering Tools.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 We used it for exporting C code from the Audacity.exe file.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 This helped us analyse the code in a more efficient way.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43280-9C91-4252-B8AC-A9F667A2C83F}"/>
              </a:ext>
            </a:extLst>
          </p:cNvPr>
          <p:cNvSpPr txBox="1"/>
          <p:nvPr/>
        </p:nvSpPr>
        <p:spPr>
          <a:xfrm>
            <a:off x="451514" y="2001322"/>
            <a:ext cx="325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dirty="0" err="1"/>
              <a:t>Ghidra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C249D-F3A2-4536-913E-FE36EC0F0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047" y="300948"/>
            <a:ext cx="6823253" cy="3012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A0FFE-950C-4AAB-8835-16D62C94F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390" y="3544659"/>
            <a:ext cx="6369715" cy="22903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35D5A7-AA52-40F5-BA38-ADB0C89E6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53"/>
    </mc:Choice>
    <mc:Fallback xmlns="">
      <p:transition spd="slow" advTm="29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4E86D9-FC25-4C5B-B73F-77B0D9D1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662237" y="-2662237"/>
            <a:ext cx="6867526" cy="12192000"/>
          </a:xfrm>
          <a:custGeom>
            <a:avLst/>
            <a:gdLst>
              <a:gd name="connsiteX0" fmla="*/ 0 w 6867526"/>
              <a:gd name="connsiteY0" fmla="*/ 11723012 h 12192000"/>
              <a:gd name="connsiteX1" fmla="*/ 0 w 6867526"/>
              <a:gd name="connsiteY1" fmla="*/ 4448765 h 12192000"/>
              <a:gd name="connsiteX2" fmla="*/ 0 w 6867526"/>
              <a:gd name="connsiteY2" fmla="*/ 0 h 12192000"/>
              <a:gd name="connsiteX3" fmla="*/ 6867524 w 6867526"/>
              <a:gd name="connsiteY3" fmla="*/ 0 h 12192000"/>
              <a:gd name="connsiteX4" fmla="*/ 6867524 w 6867526"/>
              <a:gd name="connsiteY4" fmla="*/ 4089952 h 12192000"/>
              <a:gd name="connsiteX5" fmla="*/ 6867524 w 6867526"/>
              <a:gd name="connsiteY5" fmla="*/ 10933355 h 12192000"/>
              <a:gd name="connsiteX6" fmla="*/ 6867526 w 6867526"/>
              <a:gd name="connsiteY6" fmla="*/ 10933355 h 12192000"/>
              <a:gd name="connsiteX7" fmla="*/ 6867526 w 6867526"/>
              <a:gd name="connsiteY7" fmla="*/ 12192000 h 12192000"/>
              <a:gd name="connsiteX8" fmla="*/ 9525 w 6867526"/>
              <a:gd name="connsiteY8" fmla="*/ 12192000 h 12192000"/>
              <a:gd name="connsiteX9" fmla="*/ 9525 w 6867526"/>
              <a:gd name="connsiteY9" fmla="*/ 11726716 h 12192000"/>
              <a:gd name="connsiteX10" fmla="*/ 4761 w 6867526"/>
              <a:gd name="connsiteY10" fmla="*/ 11726716 h 12192000"/>
              <a:gd name="connsiteX11" fmla="*/ 4761 w 6867526"/>
              <a:gd name="connsiteY11" fmla="*/ 11723012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67526" h="12192000">
                <a:moveTo>
                  <a:pt x="0" y="11723012"/>
                </a:moveTo>
                <a:lnTo>
                  <a:pt x="0" y="4448765"/>
                </a:lnTo>
                <a:lnTo>
                  <a:pt x="0" y="0"/>
                </a:lnTo>
                <a:lnTo>
                  <a:pt x="6867524" y="0"/>
                </a:lnTo>
                <a:lnTo>
                  <a:pt x="6867524" y="4089952"/>
                </a:lnTo>
                <a:lnTo>
                  <a:pt x="6867524" y="10933355"/>
                </a:lnTo>
                <a:lnTo>
                  <a:pt x="6867526" y="10933355"/>
                </a:lnTo>
                <a:lnTo>
                  <a:pt x="6867526" y="12192000"/>
                </a:lnTo>
                <a:lnTo>
                  <a:pt x="9525" y="12192000"/>
                </a:lnTo>
                <a:lnTo>
                  <a:pt x="9525" y="11726716"/>
                </a:lnTo>
                <a:lnTo>
                  <a:pt x="4761" y="11726716"/>
                </a:lnTo>
                <a:lnTo>
                  <a:pt x="4761" y="11723012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4AF92AB-F4DD-4C5A-BC11-E1D33AFC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34751" y="1034752"/>
            <a:ext cx="6858000" cy="4788497"/>
          </a:xfrm>
          <a:custGeom>
            <a:avLst/>
            <a:gdLst>
              <a:gd name="connsiteX0" fmla="*/ 6858000 w 6858000"/>
              <a:gd name="connsiteY0" fmla="*/ 468988 h 4788497"/>
              <a:gd name="connsiteX1" fmla="*/ 6858000 w 6858000"/>
              <a:gd name="connsiteY1" fmla="*/ 4490047 h 4788497"/>
              <a:gd name="connsiteX2" fmla="*/ 3859631 w 6858000"/>
              <a:gd name="connsiteY2" fmla="*/ 4490047 h 4788497"/>
              <a:gd name="connsiteX3" fmla="*/ 3478631 w 6858000"/>
              <a:gd name="connsiteY3" fmla="*/ 4775798 h 4788497"/>
              <a:gd name="connsiteX4" fmla="*/ 3470164 w 6858000"/>
              <a:gd name="connsiteY4" fmla="*/ 4778972 h 4788497"/>
              <a:gd name="connsiteX5" fmla="*/ 3457464 w 6858000"/>
              <a:gd name="connsiteY5" fmla="*/ 4783735 h 4788497"/>
              <a:gd name="connsiteX6" fmla="*/ 3446881 w 6858000"/>
              <a:gd name="connsiteY6" fmla="*/ 4788497 h 4788497"/>
              <a:gd name="connsiteX7" fmla="*/ 3434181 w 6858000"/>
              <a:gd name="connsiteY7" fmla="*/ 4788497 h 4788497"/>
              <a:gd name="connsiteX8" fmla="*/ 3423598 w 6858000"/>
              <a:gd name="connsiteY8" fmla="*/ 4788497 h 4788497"/>
              <a:gd name="connsiteX9" fmla="*/ 3410897 w 6858000"/>
              <a:gd name="connsiteY9" fmla="*/ 4783735 h 4788497"/>
              <a:gd name="connsiteX10" fmla="*/ 3398198 w 6858000"/>
              <a:gd name="connsiteY10" fmla="*/ 4778972 h 4788497"/>
              <a:gd name="connsiteX11" fmla="*/ 3389731 w 6858000"/>
              <a:gd name="connsiteY11" fmla="*/ 4775798 h 4788497"/>
              <a:gd name="connsiteX12" fmla="*/ 3008731 w 6858000"/>
              <a:gd name="connsiteY12" fmla="*/ 4490047 h 4788497"/>
              <a:gd name="connsiteX13" fmla="*/ 1012714 w 6858000"/>
              <a:gd name="connsiteY13" fmla="*/ 4490047 h 4788497"/>
              <a:gd name="connsiteX14" fmla="*/ 1012714 w 6858000"/>
              <a:gd name="connsiteY14" fmla="*/ 4489653 h 4788497"/>
              <a:gd name="connsiteX15" fmla="*/ 4761 w 6858000"/>
              <a:gd name="connsiteY15" fmla="*/ 4489653 h 4788497"/>
              <a:gd name="connsiteX16" fmla="*/ 4761 w 6858000"/>
              <a:gd name="connsiteY16" fmla="*/ 4487273 h 4788497"/>
              <a:gd name="connsiteX17" fmla="*/ 0 w 6858000"/>
              <a:gd name="connsiteY17" fmla="*/ 4487273 h 4788497"/>
              <a:gd name="connsiteX18" fmla="*/ 0 w 6858000"/>
              <a:gd name="connsiteY18" fmla="*/ 0 h 4788497"/>
              <a:gd name="connsiteX19" fmla="*/ 6848476 w 6858000"/>
              <a:gd name="connsiteY19" fmla="*/ 0 h 4788497"/>
              <a:gd name="connsiteX20" fmla="*/ 6848476 w 6858000"/>
              <a:gd name="connsiteY20" fmla="*/ 465284 h 4788497"/>
              <a:gd name="connsiteX21" fmla="*/ 6853240 w 6858000"/>
              <a:gd name="connsiteY21" fmla="*/ 465284 h 4788497"/>
              <a:gd name="connsiteX22" fmla="*/ 6853240 w 6858000"/>
              <a:gd name="connsiteY22" fmla="*/ 468988 h 478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0" h="4788497">
                <a:moveTo>
                  <a:pt x="6858000" y="468988"/>
                </a:moveTo>
                <a:lnTo>
                  <a:pt x="6858000" y="4490047"/>
                </a:lnTo>
                <a:lnTo>
                  <a:pt x="3859631" y="4490047"/>
                </a:lnTo>
                <a:lnTo>
                  <a:pt x="3478631" y="4775798"/>
                </a:lnTo>
                <a:lnTo>
                  <a:pt x="3470164" y="4778972"/>
                </a:lnTo>
                <a:lnTo>
                  <a:pt x="3457464" y="4783735"/>
                </a:lnTo>
                <a:lnTo>
                  <a:pt x="3446881" y="4788497"/>
                </a:lnTo>
                <a:lnTo>
                  <a:pt x="3434181" y="4788497"/>
                </a:lnTo>
                <a:lnTo>
                  <a:pt x="3423598" y="4788497"/>
                </a:lnTo>
                <a:lnTo>
                  <a:pt x="3410897" y="4783735"/>
                </a:lnTo>
                <a:lnTo>
                  <a:pt x="3398198" y="4778972"/>
                </a:lnTo>
                <a:lnTo>
                  <a:pt x="3389731" y="4775798"/>
                </a:lnTo>
                <a:lnTo>
                  <a:pt x="3008731" y="4490047"/>
                </a:lnTo>
                <a:lnTo>
                  <a:pt x="1012714" y="4490047"/>
                </a:lnTo>
                <a:lnTo>
                  <a:pt x="1012714" y="4489653"/>
                </a:lnTo>
                <a:lnTo>
                  <a:pt x="4761" y="4489653"/>
                </a:lnTo>
                <a:lnTo>
                  <a:pt x="4761" y="4487273"/>
                </a:lnTo>
                <a:lnTo>
                  <a:pt x="0" y="4487273"/>
                </a:lnTo>
                <a:lnTo>
                  <a:pt x="0" y="0"/>
                </a:lnTo>
                <a:lnTo>
                  <a:pt x="6848476" y="0"/>
                </a:lnTo>
                <a:lnTo>
                  <a:pt x="6848476" y="465284"/>
                </a:lnTo>
                <a:lnTo>
                  <a:pt x="6853240" y="465284"/>
                </a:lnTo>
                <a:lnTo>
                  <a:pt x="6853240" y="468988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6B853-5998-44EE-A54A-D69A9954A315}"/>
              </a:ext>
            </a:extLst>
          </p:cNvPr>
          <p:cNvSpPr txBox="1"/>
          <p:nvPr/>
        </p:nvSpPr>
        <p:spPr>
          <a:xfrm>
            <a:off x="451514" y="2483356"/>
            <a:ext cx="3390391" cy="29837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43280-9C91-4252-B8AC-A9F667A2C83F}"/>
              </a:ext>
            </a:extLst>
          </p:cNvPr>
          <p:cNvSpPr txBox="1"/>
          <p:nvPr/>
        </p:nvSpPr>
        <p:spPr>
          <a:xfrm>
            <a:off x="451514" y="1975390"/>
            <a:ext cx="325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Finding Banned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BDA9D-FF4F-4C1F-B40C-E8D7BC6669B1}"/>
              </a:ext>
            </a:extLst>
          </p:cNvPr>
          <p:cNvSpPr txBox="1"/>
          <p:nvPr/>
        </p:nvSpPr>
        <p:spPr>
          <a:xfrm>
            <a:off x="553673" y="2575420"/>
            <a:ext cx="3739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Used python to search for banned functions.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Found “</a:t>
            </a:r>
            <a:r>
              <a:rPr lang="en-IN" dirty="0" err="1"/>
              <a:t>lstrcpynW</a:t>
            </a:r>
            <a:r>
              <a:rPr lang="en-IN" dirty="0"/>
              <a:t>” being used multiple times in the code.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err="1"/>
              <a:t>lstrcpynW</a:t>
            </a:r>
            <a:r>
              <a:rPr lang="en-IN" dirty="0"/>
              <a:t>( LPWSTR lpString1,</a:t>
            </a:r>
          </a:p>
          <a:p>
            <a:r>
              <a:rPr lang="en-IN" dirty="0"/>
              <a:t>    LPCWSTR lpString2,       int </a:t>
            </a:r>
            <a:r>
              <a:rPr lang="en-IN" dirty="0" err="1"/>
              <a:t>iMaxLength</a:t>
            </a:r>
            <a:r>
              <a:rPr lang="en-IN" dirty="0"/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A22FA-7737-45C8-AB53-3D3C6104E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49" y="1005959"/>
            <a:ext cx="5181600" cy="1990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A1B39F-DA78-4AEB-93B2-D52A4EECB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012" y="3566663"/>
            <a:ext cx="6774629" cy="253153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C73EDDC-74C5-4FDC-8085-1C64D944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09"/>
    </mc:Choice>
    <mc:Fallback xmlns="">
      <p:transition spd="slow" advTm="67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4E86D9-FC25-4C5B-B73F-77B0D9D1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662237" y="-2662237"/>
            <a:ext cx="6867526" cy="12192000"/>
          </a:xfrm>
          <a:custGeom>
            <a:avLst/>
            <a:gdLst>
              <a:gd name="connsiteX0" fmla="*/ 0 w 6867526"/>
              <a:gd name="connsiteY0" fmla="*/ 11723012 h 12192000"/>
              <a:gd name="connsiteX1" fmla="*/ 0 w 6867526"/>
              <a:gd name="connsiteY1" fmla="*/ 4448765 h 12192000"/>
              <a:gd name="connsiteX2" fmla="*/ 0 w 6867526"/>
              <a:gd name="connsiteY2" fmla="*/ 0 h 12192000"/>
              <a:gd name="connsiteX3" fmla="*/ 6867524 w 6867526"/>
              <a:gd name="connsiteY3" fmla="*/ 0 h 12192000"/>
              <a:gd name="connsiteX4" fmla="*/ 6867524 w 6867526"/>
              <a:gd name="connsiteY4" fmla="*/ 4089952 h 12192000"/>
              <a:gd name="connsiteX5" fmla="*/ 6867524 w 6867526"/>
              <a:gd name="connsiteY5" fmla="*/ 10933355 h 12192000"/>
              <a:gd name="connsiteX6" fmla="*/ 6867526 w 6867526"/>
              <a:gd name="connsiteY6" fmla="*/ 10933355 h 12192000"/>
              <a:gd name="connsiteX7" fmla="*/ 6867526 w 6867526"/>
              <a:gd name="connsiteY7" fmla="*/ 12192000 h 12192000"/>
              <a:gd name="connsiteX8" fmla="*/ 9525 w 6867526"/>
              <a:gd name="connsiteY8" fmla="*/ 12192000 h 12192000"/>
              <a:gd name="connsiteX9" fmla="*/ 9525 w 6867526"/>
              <a:gd name="connsiteY9" fmla="*/ 11726716 h 12192000"/>
              <a:gd name="connsiteX10" fmla="*/ 4761 w 6867526"/>
              <a:gd name="connsiteY10" fmla="*/ 11726716 h 12192000"/>
              <a:gd name="connsiteX11" fmla="*/ 4761 w 6867526"/>
              <a:gd name="connsiteY11" fmla="*/ 11723012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67526" h="12192000">
                <a:moveTo>
                  <a:pt x="0" y="11723012"/>
                </a:moveTo>
                <a:lnTo>
                  <a:pt x="0" y="4448765"/>
                </a:lnTo>
                <a:lnTo>
                  <a:pt x="0" y="0"/>
                </a:lnTo>
                <a:lnTo>
                  <a:pt x="6867524" y="0"/>
                </a:lnTo>
                <a:lnTo>
                  <a:pt x="6867524" y="4089952"/>
                </a:lnTo>
                <a:lnTo>
                  <a:pt x="6867524" y="10933355"/>
                </a:lnTo>
                <a:lnTo>
                  <a:pt x="6867526" y="10933355"/>
                </a:lnTo>
                <a:lnTo>
                  <a:pt x="6867526" y="12192000"/>
                </a:lnTo>
                <a:lnTo>
                  <a:pt x="9525" y="12192000"/>
                </a:lnTo>
                <a:lnTo>
                  <a:pt x="9525" y="11726716"/>
                </a:lnTo>
                <a:lnTo>
                  <a:pt x="4761" y="11726716"/>
                </a:lnTo>
                <a:lnTo>
                  <a:pt x="4761" y="11723012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4AF92AB-F4DD-4C5A-BC11-E1D33AFC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34751" y="1034752"/>
            <a:ext cx="6858000" cy="4788497"/>
          </a:xfrm>
          <a:custGeom>
            <a:avLst/>
            <a:gdLst>
              <a:gd name="connsiteX0" fmla="*/ 6858000 w 6858000"/>
              <a:gd name="connsiteY0" fmla="*/ 468988 h 4788497"/>
              <a:gd name="connsiteX1" fmla="*/ 6858000 w 6858000"/>
              <a:gd name="connsiteY1" fmla="*/ 4490047 h 4788497"/>
              <a:gd name="connsiteX2" fmla="*/ 3859631 w 6858000"/>
              <a:gd name="connsiteY2" fmla="*/ 4490047 h 4788497"/>
              <a:gd name="connsiteX3" fmla="*/ 3478631 w 6858000"/>
              <a:gd name="connsiteY3" fmla="*/ 4775798 h 4788497"/>
              <a:gd name="connsiteX4" fmla="*/ 3470164 w 6858000"/>
              <a:gd name="connsiteY4" fmla="*/ 4778972 h 4788497"/>
              <a:gd name="connsiteX5" fmla="*/ 3457464 w 6858000"/>
              <a:gd name="connsiteY5" fmla="*/ 4783735 h 4788497"/>
              <a:gd name="connsiteX6" fmla="*/ 3446881 w 6858000"/>
              <a:gd name="connsiteY6" fmla="*/ 4788497 h 4788497"/>
              <a:gd name="connsiteX7" fmla="*/ 3434181 w 6858000"/>
              <a:gd name="connsiteY7" fmla="*/ 4788497 h 4788497"/>
              <a:gd name="connsiteX8" fmla="*/ 3423598 w 6858000"/>
              <a:gd name="connsiteY8" fmla="*/ 4788497 h 4788497"/>
              <a:gd name="connsiteX9" fmla="*/ 3410897 w 6858000"/>
              <a:gd name="connsiteY9" fmla="*/ 4783735 h 4788497"/>
              <a:gd name="connsiteX10" fmla="*/ 3398198 w 6858000"/>
              <a:gd name="connsiteY10" fmla="*/ 4778972 h 4788497"/>
              <a:gd name="connsiteX11" fmla="*/ 3389731 w 6858000"/>
              <a:gd name="connsiteY11" fmla="*/ 4775798 h 4788497"/>
              <a:gd name="connsiteX12" fmla="*/ 3008731 w 6858000"/>
              <a:gd name="connsiteY12" fmla="*/ 4490047 h 4788497"/>
              <a:gd name="connsiteX13" fmla="*/ 1012714 w 6858000"/>
              <a:gd name="connsiteY13" fmla="*/ 4490047 h 4788497"/>
              <a:gd name="connsiteX14" fmla="*/ 1012714 w 6858000"/>
              <a:gd name="connsiteY14" fmla="*/ 4489653 h 4788497"/>
              <a:gd name="connsiteX15" fmla="*/ 4761 w 6858000"/>
              <a:gd name="connsiteY15" fmla="*/ 4489653 h 4788497"/>
              <a:gd name="connsiteX16" fmla="*/ 4761 w 6858000"/>
              <a:gd name="connsiteY16" fmla="*/ 4487273 h 4788497"/>
              <a:gd name="connsiteX17" fmla="*/ 0 w 6858000"/>
              <a:gd name="connsiteY17" fmla="*/ 4487273 h 4788497"/>
              <a:gd name="connsiteX18" fmla="*/ 0 w 6858000"/>
              <a:gd name="connsiteY18" fmla="*/ 0 h 4788497"/>
              <a:gd name="connsiteX19" fmla="*/ 6848476 w 6858000"/>
              <a:gd name="connsiteY19" fmla="*/ 0 h 4788497"/>
              <a:gd name="connsiteX20" fmla="*/ 6848476 w 6858000"/>
              <a:gd name="connsiteY20" fmla="*/ 465284 h 4788497"/>
              <a:gd name="connsiteX21" fmla="*/ 6853240 w 6858000"/>
              <a:gd name="connsiteY21" fmla="*/ 465284 h 4788497"/>
              <a:gd name="connsiteX22" fmla="*/ 6853240 w 6858000"/>
              <a:gd name="connsiteY22" fmla="*/ 468988 h 478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0" h="4788497">
                <a:moveTo>
                  <a:pt x="6858000" y="468988"/>
                </a:moveTo>
                <a:lnTo>
                  <a:pt x="6858000" y="4490047"/>
                </a:lnTo>
                <a:lnTo>
                  <a:pt x="3859631" y="4490047"/>
                </a:lnTo>
                <a:lnTo>
                  <a:pt x="3478631" y="4775798"/>
                </a:lnTo>
                <a:lnTo>
                  <a:pt x="3470164" y="4778972"/>
                </a:lnTo>
                <a:lnTo>
                  <a:pt x="3457464" y="4783735"/>
                </a:lnTo>
                <a:lnTo>
                  <a:pt x="3446881" y="4788497"/>
                </a:lnTo>
                <a:lnTo>
                  <a:pt x="3434181" y="4788497"/>
                </a:lnTo>
                <a:lnTo>
                  <a:pt x="3423598" y="4788497"/>
                </a:lnTo>
                <a:lnTo>
                  <a:pt x="3410897" y="4783735"/>
                </a:lnTo>
                <a:lnTo>
                  <a:pt x="3398198" y="4778972"/>
                </a:lnTo>
                <a:lnTo>
                  <a:pt x="3389731" y="4775798"/>
                </a:lnTo>
                <a:lnTo>
                  <a:pt x="3008731" y="4490047"/>
                </a:lnTo>
                <a:lnTo>
                  <a:pt x="1012714" y="4490047"/>
                </a:lnTo>
                <a:lnTo>
                  <a:pt x="1012714" y="4489653"/>
                </a:lnTo>
                <a:lnTo>
                  <a:pt x="4761" y="4489653"/>
                </a:lnTo>
                <a:lnTo>
                  <a:pt x="4761" y="4487273"/>
                </a:lnTo>
                <a:lnTo>
                  <a:pt x="0" y="4487273"/>
                </a:lnTo>
                <a:lnTo>
                  <a:pt x="0" y="0"/>
                </a:lnTo>
                <a:lnTo>
                  <a:pt x="6848476" y="0"/>
                </a:lnTo>
                <a:lnTo>
                  <a:pt x="6848476" y="465284"/>
                </a:lnTo>
                <a:lnTo>
                  <a:pt x="6853240" y="465284"/>
                </a:lnTo>
                <a:lnTo>
                  <a:pt x="6853240" y="468988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6B853-5998-44EE-A54A-D69A9954A315}"/>
              </a:ext>
            </a:extLst>
          </p:cNvPr>
          <p:cNvSpPr txBox="1"/>
          <p:nvPr/>
        </p:nvSpPr>
        <p:spPr>
          <a:xfrm>
            <a:off x="451514" y="2483356"/>
            <a:ext cx="3390391" cy="29837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 About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Found use of another banned function ‘</a:t>
            </a:r>
            <a:r>
              <a:rPr lang="en-IN" sz="1600" dirty="0" err="1"/>
              <a:t>MNLS_lstrcpyW</a:t>
            </a:r>
            <a:r>
              <a:rPr lang="en-IN" sz="1600" dirty="0"/>
              <a:t>’.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File-</a:t>
            </a:r>
            <a:r>
              <a:rPr lang="en-IN" sz="1600" dirty="0" err="1"/>
              <a:t>mapinls.h</a:t>
            </a:r>
            <a:endParaRPr lang="en-IN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IN" sz="1600" dirty="0"/>
              <a:t>Line Number-175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43280-9C91-4252-B8AC-A9F667A2C83F}"/>
              </a:ext>
            </a:extLst>
          </p:cNvPr>
          <p:cNvSpPr txBox="1"/>
          <p:nvPr/>
        </p:nvSpPr>
        <p:spPr>
          <a:xfrm>
            <a:off x="451514" y="2001322"/>
            <a:ext cx="325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Using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D4BE5-11A0-4792-8BD5-2ADDB206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36" y="2876550"/>
            <a:ext cx="6219825" cy="11049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610B1A-D4B8-4175-A867-D04FD7612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8"/>
    </mc:Choice>
    <mc:Fallback xmlns="">
      <p:transition spd="slow" advTm="23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9C11-AD02-4CB7-BF27-8833B811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were the above methods not successful?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4AACD-44AE-4F66-ADE3-04274C0E074E}"/>
              </a:ext>
            </a:extLst>
          </p:cNvPr>
          <p:cNvSpPr txBox="1"/>
          <p:nvPr/>
        </p:nvSpPr>
        <p:spPr>
          <a:xfrm>
            <a:off x="810001" y="2466363"/>
            <a:ext cx="69582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On further Analysis-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Since we decompiled the code using </a:t>
            </a:r>
            <a:r>
              <a:rPr lang="en-IN" dirty="0" err="1"/>
              <a:t>Ghidra</a:t>
            </a:r>
            <a:r>
              <a:rPr lang="en-IN" dirty="0"/>
              <a:t>. It took symbols from the whole Audacity, including libraries it links to but have become redundant now.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lstrcpyW</a:t>
            </a:r>
            <a:r>
              <a:rPr lang="en-IN" dirty="0"/>
              <a:t>- It is not being used in the Audacity Code as it is part of Win32 API.</a:t>
            </a: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37BE6D-2F08-4165-B958-79B75B27F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3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81"/>
    </mc:Choice>
    <mc:Fallback xmlns="">
      <p:transition spd="slow" advTm="5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CA787-53B7-444A-AD40-B724BFFF9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Wrapper.c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330B1-130B-4ECB-A848-B91A3409D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10" y="1226528"/>
            <a:ext cx="4887840" cy="4325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04E0026-6C0A-415A-BE4B-0EFBE50B6FE0}"/>
                  </a:ext>
                </a:extLst>
              </p14:cNvPr>
              <p14:cNvContentPartPr/>
              <p14:nvPr/>
            </p14:nvContentPartPr>
            <p14:xfrm>
              <a:off x="6482520" y="358632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04E0026-6C0A-415A-BE4B-0EFBE50B6F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160" y="35769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6E25093-E97C-49E0-ADF1-9CC4FAF31B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96400" y="4342680"/>
              <a:ext cx="144720" cy="42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6E25093-E97C-49E0-ADF1-9CC4FAF31B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87040" y="4333320"/>
                <a:ext cx="163440" cy="6156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271E8700-8464-4F77-8C3C-3E8CBFD36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5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2874"/>
    </mc:Choice>
    <mc:Fallback xmlns="">
      <p:transition spd="slow" advTm="62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32E4B-4A32-4FBA-B502-1540FF0373DA}"/>
              </a:ext>
            </a:extLst>
          </p:cNvPr>
          <p:cNvSpPr txBox="1"/>
          <p:nvPr/>
        </p:nvSpPr>
        <p:spPr>
          <a:xfrm>
            <a:off x="818713" y="2413000"/>
            <a:ext cx="3404372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dirty="0" err="1">
                <a:solidFill>
                  <a:srgbClr val="FFFFFF"/>
                </a:solidFill>
              </a:rPr>
              <a:t>Strcpy</a:t>
            </a:r>
            <a:r>
              <a:rPr lang="en-US" sz="1600" dirty="0">
                <a:solidFill>
                  <a:srgbClr val="FFFFFF"/>
                </a:solidFill>
              </a:rPr>
              <a:t>- which is a banned function as well is being used multiple times inside the code.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We used one such instance of the code and tried to perform various vulnerabilities we learnt till now.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0BEF0-DCE6-4347-BAB5-84BA66C6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603" y="1258529"/>
            <a:ext cx="4341058" cy="4330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9AC999-2C68-4CA7-AE8E-1605D2A71299}"/>
              </a:ext>
            </a:extLst>
          </p:cNvPr>
          <p:cNvSpPr txBox="1"/>
          <p:nvPr/>
        </p:nvSpPr>
        <p:spPr>
          <a:xfrm>
            <a:off x="691464" y="2038390"/>
            <a:ext cx="325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dirty="0">
                <a:solidFill>
                  <a:schemeClr val="bg1"/>
                </a:solidFill>
              </a:rPr>
              <a:t>Analysis on use of </a:t>
            </a:r>
            <a:r>
              <a:rPr lang="en-IN" dirty="0" err="1">
                <a:solidFill>
                  <a:schemeClr val="bg1"/>
                </a:solidFill>
              </a:rPr>
              <a:t>strcpy</a:t>
            </a:r>
            <a:r>
              <a:rPr lang="en-IN" dirty="0">
                <a:solidFill>
                  <a:schemeClr val="bg1"/>
                </a:solidFill>
              </a:rPr>
              <a:t>-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5D484C5-D66D-4109-A077-23758D6C0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1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374"/>
    </mc:Choice>
    <mc:Fallback xmlns="">
      <p:transition spd="slow" advTm="10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AFE7A-3504-4441-B37A-A1E4453E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2" y="873202"/>
            <a:ext cx="10332718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86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1026</TotalTime>
  <Words>640</Words>
  <Application>Microsoft Office PowerPoint</Application>
  <PresentationFormat>Widescreen</PresentationFormat>
  <Paragraphs>81</Paragraphs>
  <Slides>29</Slides>
  <Notes>11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Wingdings 2</vt:lpstr>
      <vt:lpstr>Quotable</vt:lpstr>
      <vt:lpstr>ENPM 691 Project Finding vulnerabilities in Audacity application</vt:lpstr>
      <vt:lpstr>Audacity Introduction</vt:lpstr>
      <vt:lpstr>PowerPoint Presentation</vt:lpstr>
      <vt:lpstr>PowerPoint Presentation</vt:lpstr>
      <vt:lpstr>PowerPoint Presentation</vt:lpstr>
      <vt:lpstr>Why were the above methods not successful?</vt:lpstr>
      <vt:lpstr>Wrapper.c</vt:lpstr>
      <vt:lpstr>PowerPoint Presentation</vt:lpstr>
      <vt:lpstr>PowerPoint Presentation</vt:lpstr>
      <vt:lpstr>PowerPoint Presentation</vt:lpstr>
      <vt:lpstr>Imports in Audacity  The audio formats importable by Audacity with the File &gt; Import   </vt:lpstr>
      <vt:lpstr>Imports in Audacity  (Contd.)</vt:lpstr>
      <vt:lpstr>Buffer Overflow in Import MIDI</vt:lpstr>
      <vt:lpstr>Debugger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vulnerabilities in Audacity application</dc:title>
  <dc:creator>pridhvi meduri</dc:creator>
  <cp:lastModifiedBy>Abhay Khattar</cp:lastModifiedBy>
  <cp:revision>82</cp:revision>
  <dcterms:created xsi:type="dcterms:W3CDTF">2021-05-05T20:47:27Z</dcterms:created>
  <dcterms:modified xsi:type="dcterms:W3CDTF">2021-05-09T22:41:32Z</dcterms:modified>
</cp:coreProperties>
</file>